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9" r:id="rId2"/>
    <p:sldMasterId id="2147483971" r:id="rId3"/>
    <p:sldMasterId id="2147483651" r:id="rId4"/>
    <p:sldMasterId id="2147483650" r:id="rId5"/>
    <p:sldMasterId id="2147483655" r:id="rId6"/>
    <p:sldMasterId id="2147483652" r:id="rId7"/>
    <p:sldMasterId id="2147483653" r:id="rId8"/>
    <p:sldMasterId id="2147483654" r:id="rId9"/>
  </p:sldMasterIdLst>
  <p:notesMasterIdLst>
    <p:notesMasterId r:id="rId37"/>
  </p:notesMasterIdLst>
  <p:handoutMasterIdLst>
    <p:handoutMasterId r:id="rId38"/>
  </p:handoutMasterIdLst>
  <p:sldIdLst>
    <p:sldId id="266" r:id="rId10"/>
    <p:sldId id="301" r:id="rId11"/>
    <p:sldId id="302" r:id="rId12"/>
    <p:sldId id="271" r:id="rId13"/>
    <p:sldId id="270" r:id="rId14"/>
    <p:sldId id="300" r:id="rId15"/>
    <p:sldId id="273" r:id="rId16"/>
    <p:sldId id="274" r:id="rId17"/>
    <p:sldId id="275" r:id="rId18"/>
    <p:sldId id="293" r:id="rId19"/>
    <p:sldId id="295" r:id="rId20"/>
    <p:sldId id="296" r:id="rId21"/>
    <p:sldId id="278" r:id="rId22"/>
    <p:sldId id="304" r:id="rId23"/>
    <p:sldId id="279" r:id="rId24"/>
    <p:sldId id="280" r:id="rId25"/>
    <p:sldId id="305" r:id="rId26"/>
    <p:sldId id="282" r:id="rId27"/>
    <p:sldId id="284" r:id="rId28"/>
    <p:sldId id="303" r:id="rId29"/>
    <p:sldId id="287" r:id="rId30"/>
    <p:sldId id="288" r:id="rId31"/>
    <p:sldId id="289" r:id="rId32"/>
    <p:sldId id="290" r:id="rId33"/>
    <p:sldId id="285" r:id="rId34"/>
    <p:sldId id="291" r:id="rId35"/>
    <p:sldId id="292" r:id="rId36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2750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pos="5511">
          <p15:clr>
            <a:srgbClr val="A4A3A4"/>
          </p15:clr>
        </p15:guide>
        <p15:guide id="5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33BB"/>
    <a:srgbClr val="830051"/>
    <a:srgbClr val="F3BB33"/>
    <a:srgbClr val="F35733"/>
    <a:srgbClr val="9B3373"/>
    <a:srgbClr val="6F5987"/>
    <a:srgbClr val="B9C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1" autoAdjust="0"/>
    <p:restoredTop sz="95280" autoAdjust="0"/>
  </p:normalViewPr>
  <p:slideViewPr>
    <p:cSldViewPr>
      <p:cViewPr varScale="1">
        <p:scale>
          <a:sx n="87" d="100"/>
          <a:sy n="87" d="100"/>
        </p:scale>
        <p:origin x="926" y="62"/>
      </p:cViewPr>
      <p:guideLst>
        <p:guide orient="horz" pos="255"/>
        <p:guide orient="horz" pos="2750"/>
        <p:guide orient="horz" pos="4065"/>
        <p:guide pos="5511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1241217798595"/>
          <c:y val="1.9565217391304349E-2"/>
          <c:w val="0.72833723653395865"/>
          <c:h val="0.852173913043480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New</c:v>
                </c:pt>
              </c:strCache>
            </c:strRef>
          </c:tx>
          <c:spPr>
            <a:solidFill>
              <a:schemeClr val="accent1"/>
            </a:solidFill>
            <a:ln w="126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Biomarker +ve</c:v>
                </c:pt>
                <c:pt idx="1">
                  <c:v>Biomarker -ve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2-453B-8F18-C4FAE53182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2"/>
            </a:solidFill>
            <a:ln w="126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Biomarker +ve</c:v>
                </c:pt>
                <c:pt idx="1">
                  <c:v>Biomarker -ve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E2-453B-8F18-C4FAE5318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14935680"/>
        <c:axId val="114937216"/>
        <c:axId val="0"/>
      </c:bar3DChart>
      <c:catAx>
        <c:axId val="11493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937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4937216"/>
        <c:scaling>
          <c:orientation val="minMax"/>
        </c:scaling>
        <c:delete val="0"/>
        <c:axPos val="l"/>
        <c:majorGridlines>
          <c:spPr>
            <a:ln w="317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Response</a:t>
                </a:r>
              </a:p>
            </c:rich>
          </c:tx>
          <c:layout>
            <c:manualLayout>
              <c:xMode val="edge"/>
              <c:yMode val="edge"/>
              <c:x val="1.4051522248243587E-2"/>
              <c:y val="0.33695652173913143"/>
            </c:manualLayout>
          </c:layout>
          <c:overlay val="0"/>
          <c:spPr>
            <a:noFill/>
            <a:ln w="2539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4935680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85245901639344512"/>
          <c:y val="0.42391304347826086"/>
          <c:w val="0.14285714285714327"/>
          <c:h val="0.15434782608695671"/>
        </c:manualLayout>
      </c:layout>
      <c:overlay val="0"/>
      <c:spPr>
        <a:noFill/>
        <a:ln w="3174">
          <a:solidFill>
            <a:schemeClr val="tx1"/>
          </a:solidFill>
          <a:prstDash val="solid"/>
        </a:ln>
      </c:spPr>
      <c:txPr>
        <a:bodyPr/>
        <a:lstStyle/>
        <a:p>
          <a:pPr>
            <a:defRPr sz="16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3FBEC-FF16-41B3-98D7-07A7FB74DA1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597470-67A4-410D-A0B9-9673CDAC7627}">
      <dgm:prSet phldrT="[Text]" custT="1"/>
      <dgm:spPr>
        <a:solidFill>
          <a:srgbClr val="F333BB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Screening</a:t>
          </a:r>
        </a:p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Determine ATM status</a:t>
          </a:r>
        </a:p>
      </dgm:t>
    </dgm:pt>
    <dgm:pt modelId="{D1285EB2-C377-49D4-A86F-E39A34718E78}" type="parTrans" cxnId="{AF6666A5-CDF7-4578-B8D5-750EB3506619}">
      <dgm:prSet/>
      <dgm:spPr/>
      <dgm:t>
        <a:bodyPr/>
        <a:lstStyle/>
        <a:p>
          <a:endParaRPr lang="en-GB"/>
        </a:p>
      </dgm:t>
    </dgm:pt>
    <dgm:pt modelId="{E64ACC2F-95B0-4C9E-9A76-DB8DA2A59BB9}" type="sibTrans" cxnId="{AF6666A5-CDF7-4578-B8D5-750EB3506619}">
      <dgm:prSet/>
      <dgm:spPr/>
      <dgm:t>
        <a:bodyPr/>
        <a:lstStyle/>
        <a:p>
          <a:endParaRPr lang="en-GB"/>
        </a:p>
      </dgm:t>
    </dgm:pt>
    <dgm:pt modelId="{A95692F6-D360-4DBB-A246-CC34C39DB13B}">
      <dgm:prSet phldrT="[Text]" custT="1"/>
      <dgm:spPr>
        <a:solidFill>
          <a:srgbClr val="F333BB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ATM-positive </a:t>
          </a:r>
        </a:p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 n=60)</a:t>
          </a:r>
        </a:p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Randomise 1:1</a:t>
          </a:r>
        </a:p>
      </dgm:t>
    </dgm:pt>
    <dgm:pt modelId="{FFFEC9F1-BC71-48DA-A566-0EEE13B0FD03}" type="parTrans" cxnId="{D98A8EC0-CB6F-4F8C-A5C6-6512502C044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24C9D38-1809-4315-ABE6-40D5F6603885}" type="sibTrans" cxnId="{D98A8EC0-CB6F-4F8C-A5C6-6512502C044D}">
      <dgm:prSet/>
      <dgm:spPr/>
      <dgm:t>
        <a:bodyPr/>
        <a:lstStyle/>
        <a:p>
          <a:endParaRPr lang="en-GB"/>
        </a:p>
      </dgm:t>
    </dgm:pt>
    <dgm:pt modelId="{35B42FF3-584E-4E52-98AB-630953E2B0F5}">
      <dgm:prSet phldrT="[Text]" custT="1"/>
      <dgm:spPr>
        <a:solidFill>
          <a:schemeClr val="accent3"/>
        </a:solidFill>
        <a:ln>
          <a:noFill/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Olaparib/ </a:t>
          </a:r>
          <a:r>
            <a:rPr lang="en-GB" sz="16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144EF3E-7A9D-4A41-8111-E499D889361A}" type="parTrans" cxnId="{02FD3967-D3C8-4D10-802C-045BA84D86EE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D3C450-43A2-4120-81E7-2F6CA65BB900}" type="sibTrans" cxnId="{02FD3967-D3C8-4D10-802C-045BA84D86EE}">
      <dgm:prSet/>
      <dgm:spPr/>
      <dgm:t>
        <a:bodyPr/>
        <a:lstStyle/>
        <a:p>
          <a:endParaRPr lang="en-GB"/>
        </a:p>
      </dgm:t>
    </dgm:pt>
    <dgm:pt modelId="{5E827FCE-05C9-48F7-99A8-D9AC32C8A56B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Placebo/  </a:t>
          </a:r>
          <a:r>
            <a:rPr lang="en-GB" sz="16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C24771-1390-4904-B8BB-1AD7A9BC023E}" type="parTrans" cxnId="{85C8E206-55BF-4E20-B7DC-EDFBB5CD4502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37E09F4-BF01-4010-A24D-407D3594063A}" type="sibTrans" cxnId="{85C8E206-55BF-4E20-B7DC-EDFBB5CD4502}">
      <dgm:prSet/>
      <dgm:spPr/>
      <dgm:t>
        <a:bodyPr/>
        <a:lstStyle/>
        <a:p>
          <a:endParaRPr lang="en-GB"/>
        </a:p>
      </dgm:t>
    </dgm:pt>
    <dgm:pt modelId="{D9A253EF-0BD4-4341-97A5-0714F8568600}">
      <dgm:prSet phldrT="[Text]" custT="1"/>
      <dgm:spPr>
        <a:solidFill>
          <a:schemeClr val="accent3"/>
        </a:solidFill>
        <a:ln>
          <a:noFill/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Olaparib/  </a:t>
          </a:r>
          <a:r>
            <a:rPr lang="en-GB" sz="16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F6DE02-4E81-4BC8-A40B-38AA04C703AD}" type="parTrans" cxnId="{86749396-498A-4A74-9714-CC5534446C06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1783A1D-1A41-467F-AE3A-694C35DD5E14}" type="sibTrans" cxnId="{86749396-498A-4A74-9714-CC5534446C06}">
      <dgm:prSet/>
      <dgm:spPr/>
      <dgm:t>
        <a:bodyPr/>
        <a:lstStyle/>
        <a:p>
          <a:endParaRPr lang="en-GB"/>
        </a:p>
      </dgm:t>
    </dgm:pt>
    <dgm:pt modelId="{0CC5C25C-56FF-4C59-A482-0DD1258C9601}">
      <dgm:prSet phldrT="[Text]" custT="1"/>
      <dgm:spPr>
        <a:solidFill>
          <a:schemeClr val="accent2">
            <a:lumMod val="40000"/>
            <a:lumOff val="6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Placebo/  </a:t>
          </a:r>
          <a:r>
            <a:rPr lang="en-GB" sz="1600" b="1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11E9033-246F-429D-85FE-1536CCE6C611}" type="parTrans" cxnId="{65D9C97D-95B7-4AF6-AEFA-A288C569A97A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418CF70-043D-4A4D-87D1-25C6ABEB7F8F}" type="sibTrans" cxnId="{65D9C97D-95B7-4AF6-AEFA-A288C569A97A}">
      <dgm:prSet/>
      <dgm:spPr/>
      <dgm:t>
        <a:bodyPr/>
        <a:lstStyle/>
        <a:p>
          <a:endParaRPr lang="en-GB"/>
        </a:p>
      </dgm:t>
    </dgm:pt>
    <dgm:pt modelId="{D47159EB-468C-41E7-AE5B-6BCFBB0854E9}">
      <dgm:prSet phldrT="[Text]" custT="1"/>
      <dgm:spPr>
        <a:solidFill>
          <a:srgbClr val="F333BB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ATM-negative</a:t>
          </a:r>
        </a:p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(n=60)</a:t>
          </a:r>
        </a:p>
        <a:p>
          <a:r>
            <a:rPr lang="en-GB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Randomise 1:1</a:t>
          </a:r>
        </a:p>
      </dgm:t>
    </dgm:pt>
    <dgm:pt modelId="{5AC0E1AC-E02C-4AF4-A940-378481263B4A}" type="sibTrans" cxnId="{34741A67-D36B-4D11-95AA-16875AB7CA4D}">
      <dgm:prSet/>
      <dgm:spPr/>
      <dgm:t>
        <a:bodyPr/>
        <a:lstStyle/>
        <a:p>
          <a:endParaRPr lang="en-GB"/>
        </a:p>
      </dgm:t>
    </dgm:pt>
    <dgm:pt modelId="{265D23FB-EED0-45FC-BC80-BC81D8649823}" type="parTrans" cxnId="{34741A67-D36B-4D11-95AA-16875AB7CA4D}">
      <dgm:prSet/>
      <dgm:spPr>
        <a:ln>
          <a:solidFill>
            <a:schemeClr val="accent4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04A0773-A32F-4B68-94E9-D22AA4EAE677}" type="pres">
      <dgm:prSet presAssocID="{3833FBEC-FF16-41B3-98D7-07A7FB74DA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0C9B7D5-E509-4879-8B86-8377FCE1877C}" type="pres">
      <dgm:prSet presAssocID="{8B597470-67A4-410D-A0B9-9673CDAC7627}" presName="root1" presStyleCnt="0"/>
      <dgm:spPr/>
    </dgm:pt>
    <dgm:pt modelId="{87A9A9D8-07DC-4B69-8BEC-C8EE6C35DB73}" type="pres">
      <dgm:prSet presAssocID="{8B597470-67A4-410D-A0B9-9673CDAC7627}" presName="LevelOneTextNode" presStyleLbl="node0" presStyleIdx="0" presStyleCnt="1" custScaleX="68549">
        <dgm:presLayoutVars>
          <dgm:chPref val="3"/>
        </dgm:presLayoutVars>
      </dgm:prSet>
      <dgm:spPr/>
    </dgm:pt>
    <dgm:pt modelId="{54558032-496A-46C3-BCFD-9C37D451E092}" type="pres">
      <dgm:prSet presAssocID="{8B597470-67A4-410D-A0B9-9673CDAC7627}" presName="level2hierChild" presStyleCnt="0"/>
      <dgm:spPr/>
    </dgm:pt>
    <dgm:pt modelId="{457E9E88-E2DF-41BA-9267-969B821878C1}" type="pres">
      <dgm:prSet presAssocID="{FFFEC9F1-BC71-48DA-A566-0EEE13B0FD03}" presName="conn2-1" presStyleLbl="parChTrans1D2" presStyleIdx="0" presStyleCnt="2"/>
      <dgm:spPr/>
    </dgm:pt>
    <dgm:pt modelId="{F9EE4DA9-DEE9-45FF-83F4-806BFA87D80A}" type="pres">
      <dgm:prSet presAssocID="{FFFEC9F1-BC71-48DA-A566-0EEE13B0FD03}" presName="connTx" presStyleLbl="parChTrans1D2" presStyleIdx="0" presStyleCnt="2"/>
      <dgm:spPr/>
    </dgm:pt>
    <dgm:pt modelId="{D8E93DF2-3213-4DA6-B193-10FF2E4F1D65}" type="pres">
      <dgm:prSet presAssocID="{A95692F6-D360-4DBB-A246-CC34C39DB13B}" presName="root2" presStyleCnt="0"/>
      <dgm:spPr/>
    </dgm:pt>
    <dgm:pt modelId="{B79A6815-8BBB-4011-BA52-5E66988CBAD0}" type="pres">
      <dgm:prSet presAssocID="{A95692F6-D360-4DBB-A246-CC34C39DB13B}" presName="LevelTwoTextNode" presStyleLbl="node2" presStyleIdx="0" presStyleCnt="2" custScaleX="74862" custScaleY="160746" custLinFactNeighborX="-19873" custLinFactNeighborY="1091">
        <dgm:presLayoutVars>
          <dgm:chPref val="3"/>
        </dgm:presLayoutVars>
      </dgm:prSet>
      <dgm:spPr/>
    </dgm:pt>
    <dgm:pt modelId="{E8CDDC19-3DFE-4074-B578-4D2155D812BF}" type="pres">
      <dgm:prSet presAssocID="{A95692F6-D360-4DBB-A246-CC34C39DB13B}" presName="level3hierChild" presStyleCnt="0"/>
      <dgm:spPr/>
    </dgm:pt>
    <dgm:pt modelId="{A2C1440D-1A8A-4C0F-A512-0516D0DCB6F0}" type="pres">
      <dgm:prSet presAssocID="{4144EF3E-7A9D-4A41-8111-E499D889361A}" presName="conn2-1" presStyleLbl="parChTrans1D3" presStyleIdx="0" presStyleCnt="4"/>
      <dgm:spPr/>
    </dgm:pt>
    <dgm:pt modelId="{89555871-569E-40E4-8231-739A6514209C}" type="pres">
      <dgm:prSet presAssocID="{4144EF3E-7A9D-4A41-8111-E499D889361A}" presName="connTx" presStyleLbl="parChTrans1D3" presStyleIdx="0" presStyleCnt="4"/>
      <dgm:spPr/>
    </dgm:pt>
    <dgm:pt modelId="{D6998600-2689-454B-A0F2-C8AB2C776F4F}" type="pres">
      <dgm:prSet presAssocID="{35B42FF3-584E-4E52-98AB-630953E2B0F5}" presName="root2" presStyleCnt="0"/>
      <dgm:spPr/>
    </dgm:pt>
    <dgm:pt modelId="{1FC03BF0-CD79-4E37-BF4C-1FBA9D6C27A2}" type="pres">
      <dgm:prSet presAssocID="{35B42FF3-584E-4E52-98AB-630953E2B0F5}" presName="LevelTwoTextNode" presStyleLbl="node3" presStyleIdx="0" presStyleCnt="4" custScaleX="73532" custLinFactNeighborX="-29968" custLinFactNeighborY="-77">
        <dgm:presLayoutVars>
          <dgm:chPref val="3"/>
        </dgm:presLayoutVars>
      </dgm:prSet>
      <dgm:spPr/>
    </dgm:pt>
    <dgm:pt modelId="{7E455E2F-4128-4643-9F60-3E72FCD1B51F}" type="pres">
      <dgm:prSet presAssocID="{35B42FF3-584E-4E52-98AB-630953E2B0F5}" presName="level3hierChild" presStyleCnt="0"/>
      <dgm:spPr/>
    </dgm:pt>
    <dgm:pt modelId="{568C3E5E-6DC8-4022-898B-2C4644560131}" type="pres">
      <dgm:prSet presAssocID="{EBC24771-1390-4904-B8BB-1AD7A9BC023E}" presName="conn2-1" presStyleLbl="parChTrans1D3" presStyleIdx="1" presStyleCnt="4"/>
      <dgm:spPr/>
    </dgm:pt>
    <dgm:pt modelId="{A683F22B-ED04-437E-8A92-92195F7EEC40}" type="pres">
      <dgm:prSet presAssocID="{EBC24771-1390-4904-B8BB-1AD7A9BC023E}" presName="connTx" presStyleLbl="parChTrans1D3" presStyleIdx="1" presStyleCnt="4"/>
      <dgm:spPr/>
    </dgm:pt>
    <dgm:pt modelId="{B6F36F7F-60B1-4058-B55D-0B6E9F6ADD68}" type="pres">
      <dgm:prSet presAssocID="{5E827FCE-05C9-48F7-99A8-D9AC32C8A56B}" presName="root2" presStyleCnt="0"/>
      <dgm:spPr/>
    </dgm:pt>
    <dgm:pt modelId="{04A3AAD1-CBDA-4954-A009-1A43027BF25D}" type="pres">
      <dgm:prSet presAssocID="{5E827FCE-05C9-48F7-99A8-D9AC32C8A56B}" presName="LevelTwoTextNode" presStyleLbl="node3" presStyleIdx="1" presStyleCnt="4" custScaleX="73532" custLinFactNeighborX="-29968" custLinFactNeighborY="-4260">
        <dgm:presLayoutVars>
          <dgm:chPref val="3"/>
        </dgm:presLayoutVars>
      </dgm:prSet>
      <dgm:spPr/>
    </dgm:pt>
    <dgm:pt modelId="{0A5B2A35-E72E-46F4-AF27-2D65A1E62DB5}" type="pres">
      <dgm:prSet presAssocID="{5E827FCE-05C9-48F7-99A8-D9AC32C8A56B}" presName="level3hierChild" presStyleCnt="0"/>
      <dgm:spPr/>
    </dgm:pt>
    <dgm:pt modelId="{99F7E5E5-E105-494D-A064-BA79DA8EF991}" type="pres">
      <dgm:prSet presAssocID="{265D23FB-EED0-45FC-BC80-BC81D8649823}" presName="conn2-1" presStyleLbl="parChTrans1D2" presStyleIdx="1" presStyleCnt="2"/>
      <dgm:spPr/>
    </dgm:pt>
    <dgm:pt modelId="{71A5E068-1A3D-4DD7-987E-8A98D21CD8B8}" type="pres">
      <dgm:prSet presAssocID="{265D23FB-EED0-45FC-BC80-BC81D8649823}" presName="connTx" presStyleLbl="parChTrans1D2" presStyleIdx="1" presStyleCnt="2"/>
      <dgm:spPr/>
    </dgm:pt>
    <dgm:pt modelId="{FDCB1F9E-A16B-4608-A0B1-0420CFACC568}" type="pres">
      <dgm:prSet presAssocID="{D47159EB-468C-41E7-AE5B-6BCFBB0854E9}" presName="root2" presStyleCnt="0"/>
      <dgm:spPr/>
    </dgm:pt>
    <dgm:pt modelId="{534241B5-375B-423C-8BFA-DD580A06A838}" type="pres">
      <dgm:prSet presAssocID="{D47159EB-468C-41E7-AE5B-6BCFBB0854E9}" presName="LevelTwoTextNode" presStyleLbl="node2" presStyleIdx="1" presStyleCnt="2" custScaleX="76004" custScaleY="152148" custLinFactNeighborX="-19873" custLinFactNeighborY="-757">
        <dgm:presLayoutVars>
          <dgm:chPref val="3"/>
        </dgm:presLayoutVars>
      </dgm:prSet>
      <dgm:spPr/>
    </dgm:pt>
    <dgm:pt modelId="{861FD7BC-EFAE-42A4-8F56-90A623A06EF8}" type="pres">
      <dgm:prSet presAssocID="{D47159EB-468C-41E7-AE5B-6BCFBB0854E9}" presName="level3hierChild" presStyleCnt="0"/>
      <dgm:spPr/>
    </dgm:pt>
    <dgm:pt modelId="{9868F052-B033-4587-9E26-353B2F58DDBB}" type="pres">
      <dgm:prSet presAssocID="{83F6DE02-4E81-4BC8-A40B-38AA04C703AD}" presName="conn2-1" presStyleLbl="parChTrans1D3" presStyleIdx="2" presStyleCnt="4"/>
      <dgm:spPr/>
    </dgm:pt>
    <dgm:pt modelId="{C3397F52-70EF-46E4-B98F-E72EA4820DEB}" type="pres">
      <dgm:prSet presAssocID="{83F6DE02-4E81-4BC8-A40B-38AA04C703AD}" presName="connTx" presStyleLbl="parChTrans1D3" presStyleIdx="2" presStyleCnt="4"/>
      <dgm:spPr/>
    </dgm:pt>
    <dgm:pt modelId="{F58B5116-88D2-46D3-9785-DFB84E1DABAD}" type="pres">
      <dgm:prSet presAssocID="{D9A253EF-0BD4-4341-97A5-0714F8568600}" presName="root2" presStyleCnt="0"/>
      <dgm:spPr/>
    </dgm:pt>
    <dgm:pt modelId="{BCAB9E3E-B436-4E99-9FEA-FB12F781B94E}" type="pres">
      <dgm:prSet presAssocID="{D9A253EF-0BD4-4341-97A5-0714F8568600}" presName="LevelTwoTextNode" presStyleLbl="node3" presStyleIdx="2" presStyleCnt="4" custScaleX="73926" custLinFactNeighborX="-29968" custLinFactNeighborY="4594">
        <dgm:presLayoutVars>
          <dgm:chPref val="3"/>
        </dgm:presLayoutVars>
      </dgm:prSet>
      <dgm:spPr/>
    </dgm:pt>
    <dgm:pt modelId="{FAF0860F-2AB7-4DFB-96EE-C85193ADA5BB}" type="pres">
      <dgm:prSet presAssocID="{D9A253EF-0BD4-4341-97A5-0714F8568600}" presName="level3hierChild" presStyleCnt="0"/>
      <dgm:spPr/>
    </dgm:pt>
    <dgm:pt modelId="{16CBC7E0-9741-491D-A1D4-E3F66264E962}" type="pres">
      <dgm:prSet presAssocID="{911E9033-246F-429D-85FE-1536CCE6C611}" presName="conn2-1" presStyleLbl="parChTrans1D3" presStyleIdx="3" presStyleCnt="4"/>
      <dgm:spPr/>
    </dgm:pt>
    <dgm:pt modelId="{F2BEBBFC-B69B-4AA4-BFCA-94853D76F02B}" type="pres">
      <dgm:prSet presAssocID="{911E9033-246F-429D-85FE-1536CCE6C611}" presName="connTx" presStyleLbl="parChTrans1D3" presStyleIdx="3" presStyleCnt="4"/>
      <dgm:spPr/>
    </dgm:pt>
    <dgm:pt modelId="{9A8C5D42-2A54-48ED-8C4C-D848D5B2122A}" type="pres">
      <dgm:prSet presAssocID="{0CC5C25C-56FF-4C59-A482-0DD1258C9601}" presName="root2" presStyleCnt="0"/>
      <dgm:spPr/>
    </dgm:pt>
    <dgm:pt modelId="{1B396EB0-457C-46CF-A583-D2BA0F5F913A}" type="pres">
      <dgm:prSet presAssocID="{0CC5C25C-56FF-4C59-A482-0DD1258C9601}" presName="LevelTwoTextNode" presStyleLbl="node3" presStyleIdx="3" presStyleCnt="4" custScaleX="73926" custLinFactNeighborX="-29968" custLinFactNeighborY="411">
        <dgm:presLayoutVars>
          <dgm:chPref val="3"/>
        </dgm:presLayoutVars>
      </dgm:prSet>
      <dgm:spPr/>
    </dgm:pt>
    <dgm:pt modelId="{5FB8287E-77D4-4E9E-9BC0-3CA2CB064B4C}" type="pres">
      <dgm:prSet presAssocID="{0CC5C25C-56FF-4C59-A482-0DD1258C9601}" presName="level3hierChild" presStyleCnt="0"/>
      <dgm:spPr/>
    </dgm:pt>
  </dgm:ptLst>
  <dgm:cxnLst>
    <dgm:cxn modelId="{BDA03E76-EFF9-45BC-8D86-9ED718E77BFC}" type="presOf" srcId="{83F6DE02-4E81-4BC8-A40B-38AA04C703AD}" destId="{C3397F52-70EF-46E4-B98F-E72EA4820DEB}" srcOrd="1" destOrd="0" presId="urn:microsoft.com/office/officeart/2005/8/layout/hierarchy2"/>
    <dgm:cxn modelId="{962197C7-AB86-4EE6-A899-59502733C896}" type="presOf" srcId="{8B597470-67A4-410D-A0B9-9673CDAC7627}" destId="{87A9A9D8-07DC-4B69-8BEC-C8EE6C35DB73}" srcOrd="0" destOrd="0" presId="urn:microsoft.com/office/officeart/2005/8/layout/hierarchy2"/>
    <dgm:cxn modelId="{1E437DFB-68D2-455F-AA9F-4C7AC49416B5}" type="presOf" srcId="{A95692F6-D360-4DBB-A246-CC34C39DB13B}" destId="{B79A6815-8BBB-4011-BA52-5E66988CBAD0}" srcOrd="0" destOrd="0" presId="urn:microsoft.com/office/officeart/2005/8/layout/hierarchy2"/>
    <dgm:cxn modelId="{53C20240-04A9-43C4-85D1-9038A2B8BA66}" type="presOf" srcId="{D9A253EF-0BD4-4341-97A5-0714F8568600}" destId="{BCAB9E3E-B436-4E99-9FEA-FB12F781B94E}" srcOrd="0" destOrd="0" presId="urn:microsoft.com/office/officeart/2005/8/layout/hierarchy2"/>
    <dgm:cxn modelId="{44280E05-8055-4E72-89A4-1DA7F3404421}" type="presOf" srcId="{4144EF3E-7A9D-4A41-8111-E499D889361A}" destId="{89555871-569E-40E4-8231-739A6514209C}" srcOrd="1" destOrd="0" presId="urn:microsoft.com/office/officeart/2005/8/layout/hierarchy2"/>
    <dgm:cxn modelId="{10BB5CBD-2AB6-448A-A244-6B94D6638D54}" type="presOf" srcId="{4144EF3E-7A9D-4A41-8111-E499D889361A}" destId="{A2C1440D-1A8A-4C0F-A512-0516D0DCB6F0}" srcOrd="0" destOrd="0" presId="urn:microsoft.com/office/officeart/2005/8/layout/hierarchy2"/>
    <dgm:cxn modelId="{270F92C3-F546-45E2-B892-2A04ABF1A1D3}" type="presOf" srcId="{911E9033-246F-429D-85FE-1536CCE6C611}" destId="{F2BEBBFC-B69B-4AA4-BFCA-94853D76F02B}" srcOrd="1" destOrd="0" presId="urn:microsoft.com/office/officeart/2005/8/layout/hierarchy2"/>
    <dgm:cxn modelId="{D35D9CFE-6B76-427F-9662-E0E5D0019F6D}" type="presOf" srcId="{D47159EB-468C-41E7-AE5B-6BCFBB0854E9}" destId="{534241B5-375B-423C-8BFA-DD580A06A838}" srcOrd="0" destOrd="0" presId="urn:microsoft.com/office/officeart/2005/8/layout/hierarchy2"/>
    <dgm:cxn modelId="{4D8BFCFB-311E-4311-A19D-EFB1ACE27CFA}" type="presOf" srcId="{3833FBEC-FF16-41B3-98D7-07A7FB74DA1C}" destId="{004A0773-A32F-4B68-94E9-D22AA4EAE677}" srcOrd="0" destOrd="0" presId="urn:microsoft.com/office/officeart/2005/8/layout/hierarchy2"/>
    <dgm:cxn modelId="{70099513-917E-46C3-8647-775E440978B1}" type="presOf" srcId="{83F6DE02-4E81-4BC8-A40B-38AA04C703AD}" destId="{9868F052-B033-4587-9E26-353B2F58DDBB}" srcOrd="0" destOrd="0" presId="urn:microsoft.com/office/officeart/2005/8/layout/hierarchy2"/>
    <dgm:cxn modelId="{C80AA121-1897-41BA-85BE-8BE4916EF014}" type="presOf" srcId="{35B42FF3-584E-4E52-98AB-630953E2B0F5}" destId="{1FC03BF0-CD79-4E37-BF4C-1FBA9D6C27A2}" srcOrd="0" destOrd="0" presId="urn:microsoft.com/office/officeart/2005/8/layout/hierarchy2"/>
    <dgm:cxn modelId="{34741A67-D36B-4D11-95AA-16875AB7CA4D}" srcId="{8B597470-67A4-410D-A0B9-9673CDAC7627}" destId="{D47159EB-468C-41E7-AE5B-6BCFBB0854E9}" srcOrd="1" destOrd="0" parTransId="{265D23FB-EED0-45FC-BC80-BC81D8649823}" sibTransId="{5AC0E1AC-E02C-4AF4-A940-378481263B4A}"/>
    <dgm:cxn modelId="{323A1C2D-97BA-4970-897B-156966B8BEE8}" type="presOf" srcId="{EBC24771-1390-4904-B8BB-1AD7A9BC023E}" destId="{568C3E5E-6DC8-4022-898B-2C4644560131}" srcOrd="0" destOrd="0" presId="urn:microsoft.com/office/officeart/2005/8/layout/hierarchy2"/>
    <dgm:cxn modelId="{11D2A6EA-BF3E-4A5E-BDDD-01E37D5C2B5B}" type="presOf" srcId="{265D23FB-EED0-45FC-BC80-BC81D8649823}" destId="{71A5E068-1A3D-4DD7-987E-8A98D21CD8B8}" srcOrd="1" destOrd="0" presId="urn:microsoft.com/office/officeart/2005/8/layout/hierarchy2"/>
    <dgm:cxn modelId="{731EEA29-92A1-49AF-9DE2-FAC245D7EEA4}" type="presOf" srcId="{911E9033-246F-429D-85FE-1536CCE6C611}" destId="{16CBC7E0-9741-491D-A1D4-E3F66264E962}" srcOrd="0" destOrd="0" presId="urn:microsoft.com/office/officeart/2005/8/layout/hierarchy2"/>
    <dgm:cxn modelId="{4FB87FFA-A73E-492E-8956-5EE89E791501}" type="presOf" srcId="{FFFEC9F1-BC71-48DA-A566-0EEE13B0FD03}" destId="{457E9E88-E2DF-41BA-9267-969B821878C1}" srcOrd="0" destOrd="0" presId="urn:microsoft.com/office/officeart/2005/8/layout/hierarchy2"/>
    <dgm:cxn modelId="{9E337253-0C5C-4F2F-BE95-A1FDE8BCC5E3}" type="presOf" srcId="{FFFEC9F1-BC71-48DA-A566-0EEE13B0FD03}" destId="{F9EE4DA9-DEE9-45FF-83F4-806BFA87D80A}" srcOrd="1" destOrd="0" presId="urn:microsoft.com/office/officeart/2005/8/layout/hierarchy2"/>
    <dgm:cxn modelId="{86749396-498A-4A74-9714-CC5534446C06}" srcId="{D47159EB-468C-41E7-AE5B-6BCFBB0854E9}" destId="{D9A253EF-0BD4-4341-97A5-0714F8568600}" srcOrd="0" destOrd="0" parTransId="{83F6DE02-4E81-4BC8-A40B-38AA04C703AD}" sibTransId="{61783A1D-1A41-467F-AE3A-694C35DD5E14}"/>
    <dgm:cxn modelId="{345483C2-2DF8-4A72-8F13-5371F1DCAB1E}" type="presOf" srcId="{265D23FB-EED0-45FC-BC80-BC81D8649823}" destId="{99F7E5E5-E105-494D-A064-BA79DA8EF991}" srcOrd="0" destOrd="0" presId="urn:microsoft.com/office/officeart/2005/8/layout/hierarchy2"/>
    <dgm:cxn modelId="{65D9C97D-95B7-4AF6-AEFA-A288C569A97A}" srcId="{D47159EB-468C-41E7-AE5B-6BCFBB0854E9}" destId="{0CC5C25C-56FF-4C59-A482-0DD1258C9601}" srcOrd="1" destOrd="0" parTransId="{911E9033-246F-429D-85FE-1536CCE6C611}" sibTransId="{B418CF70-043D-4A4D-87D1-25C6ABEB7F8F}"/>
    <dgm:cxn modelId="{427B9BED-088F-4B0E-9AA7-F7D7C853D35E}" type="presOf" srcId="{0CC5C25C-56FF-4C59-A482-0DD1258C9601}" destId="{1B396EB0-457C-46CF-A583-D2BA0F5F913A}" srcOrd="0" destOrd="0" presId="urn:microsoft.com/office/officeart/2005/8/layout/hierarchy2"/>
    <dgm:cxn modelId="{AF6666A5-CDF7-4578-B8D5-750EB3506619}" srcId="{3833FBEC-FF16-41B3-98D7-07A7FB74DA1C}" destId="{8B597470-67A4-410D-A0B9-9673CDAC7627}" srcOrd="0" destOrd="0" parTransId="{D1285EB2-C377-49D4-A86F-E39A34718E78}" sibTransId="{E64ACC2F-95B0-4C9E-9A76-DB8DA2A59BB9}"/>
    <dgm:cxn modelId="{3C9A9A7F-223A-4B9F-AECE-2847A2AB59CE}" type="presOf" srcId="{5E827FCE-05C9-48F7-99A8-D9AC32C8A56B}" destId="{04A3AAD1-CBDA-4954-A009-1A43027BF25D}" srcOrd="0" destOrd="0" presId="urn:microsoft.com/office/officeart/2005/8/layout/hierarchy2"/>
    <dgm:cxn modelId="{D98A8EC0-CB6F-4F8C-A5C6-6512502C044D}" srcId="{8B597470-67A4-410D-A0B9-9673CDAC7627}" destId="{A95692F6-D360-4DBB-A246-CC34C39DB13B}" srcOrd="0" destOrd="0" parTransId="{FFFEC9F1-BC71-48DA-A566-0EEE13B0FD03}" sibTransId="{D24C9D38-1809-4315-ABE6-40D5F6603885}"/>
    <dgm:cxn modelId="{02FD3967-D3C8-4D10-802C-045BA84D86EE}" srcId="{A95692F6-D360-4DBB-A246-CC34C39DB13B}" destId="{35B42FF3-584E-4E52-98AB-630953E2B0F5}" srcOrd="0" destOrd="0" parTransId="{4144EF3E-7A9D-4A41-8111-E499D889361A}" sibTransId="{F5D3C450-43A2-4120-81E7-2F6CA65BB900}"/>
    <dgm:cxn modelId="{85C8E206-55BF-4E20-B7DC-EDFBB5CD4502}" srcId="{A95692F6-D360-4DBB-A246-CC34C39DB13B}" destId="{5E827FCE-05C9-48F7-99A8-D9AC32C8A56B}" srcOrd="1" destOrd="0" parTransId="{EBC24771-1390-4904-B8BB-1AD7A9BC023E}" sibTransId="{E37E09F4-BF01-4010-A24D-407D3594063A}"/>
    <dgm:cxn modelId="{224079B9-8E9E-4CE4-AC23-4F6D7C69B078}" type="presOf" srcId="{EBC24771-1390-4904-B8BB-1AD7A9BC023E}" destId="{A683F22B-ED04-437E-8A92-92195F7EEC40}" srcOrd="1" destOrd="0" presId="urn:microsoft.com/office/officeart/2005/8/layout/hierarchy2"/>
    <dgm:cxn modelId="{7FDCD21B-EF06-439A-A89A-0777B63E586E}" type="presParOf" srcId="{004A0773-A32F-4B68-94E9-D22AA4EAE677}" destId="{20C9B7D5-E509-4879-8B86-8377FCE1877C}" srcOrd="0" destOrd="0" presId="urn:microsoft.com/office/officeart/2005/8/layout/hierarchy2"/>
    <dgm:cxn modelId="{62B5001D-3AAD-4E12-A707-DC6048D72B90}" type="presParOf" srcId="{20C9B7D5-E509-4879-8B86-8377FCE1877C}" destId="{87A9A9D8-07DC-4B69-8BEC-C8EE6C35DB73}" srcOrd="0" destOrd="0" presId="urn:microsoft.com/office/officeart/2005/8/layout/hierarchy2"/>
    <dgm:cxn modelId="{19075EC6-1104-4A7A-862C-69A7BAA23FA5}" type="presParOf" srcId="{20C9B7D5-E509-4879-8B86-8377FCE1877C}" destId="{54558032-496A-46C3-BCFD-9C37D451E092}" srcOrd="1" destOrd="0" presId="urn:microsoft.com/office/officeart/2005/8/layout/hierarchy2"/>
    <dgm:cxn modelId="{44A526B6-351E-49B4-921B-30203A58D696}" type="presParOf" srcId="{54558032-496A-46C3-BCFD-9C37D451E092}" destId="{457E9E88-E2DF-41BA-9267-969B821878C1}" srcOrd="0" destOrd="0" presId="urn:microsoft.com/office/officeart/2005/8/layout/hierarchy2"/>
    <dgm:cxn modelId="{8515C8A8-BADB-44FA-B8E2-8FD8142E4E9E}" type="presParOf" srcId="{457E9E88-E2DF-41BA-9267-969B821878C1}" destId="{F9EE4DA9-DEE9-45FF-83F4-806BFA87D80A}" srcOrd="0" destOrd="0" presId="urn:microsoft.com/office/officeart/2005/8/layout/hierarchy2"/>
    <dgm:cxn modelId="{4757A598-C1E8-4F45-B20B-5EDC353910C9}" type="presParOf" srcId="{54558032-496A-46C3-BCFD-9C37D451E092}" destId="{D8E93DF2-3213-4DA6-B193-10FF2E4F1D65}" srcOrd="1" destOrd="0" presId="urn:microsoft.com/office/officeart/2005/8/layout/hierarchy2"/>
    <dgm:cxn modelId="{0D51749B-93B1-4CAF-9C3A-92214075733F}" type="presParOf" srcId="{D8E93DF2-3213-4DA6-B193-10FF2E4F1D65}" destId="{B79A6815-8BBB-4011-BA52-5E66988CBAD0}" srcOrd="0" destOrd="0" presId="urn:microsoft.com/office/officeart/2005/8/layout/hierarchy2"/>
    <dgm:cxn modelId="{67817FB4-2BF4-4B3A-9087-21A2843892CF}" type="presParOf" srcId="{D8E93DF2-3213-4DA6-B193-10FF2E4F1D65}" destId="{E8CDDC19-3DFE-4074-B578-4D2155D812BF}" srcOrd="1" destOrd="0" presId="urn:microsoft.com/office/officeart/2005/8/layout/hierarchy2"/>
    <dgm:cxn modelId="{2DB35D7B-BD9C-414E-9BDB-6C277CA3E5E2}" type="presParOf" srcId="{E8CDDC19-3DFE-4074-B578-4D2155D812BF}" destId="{A2C1440D-1A8A-4C0F-A512-0516D0DCB6F0}" srcOrd="0" destOrd="0" presId="urn:microsoft.com/office/officeart/2005/8/layout/hierarchy2"/>
    <dgm:cxn modelId="{AEA61FBA-F4B3-4237-97B5-32ED9E9D2CA2}" type="presParOf" srcId="{A2C1440D-1A8A-4C0F-A512-0516D0DCB6F0}" destId="{89555871-569E-40E4-8231-739A6514209C}" srcOrd="0" destOrd="0" presId="urn:microsoft.com/office/officeart/2005/8/layout/hierarchy2"/>
    <dgm:cxn modelId="{52BD4384-AD93-4DAD-AE32-4605370F7835}" type="presParOf" srcId="{E8CDDC19-3DFE-4074-B578-4D2155D812BF}" destId="{D6998600-2689-454B-A0F2-C8AB2C776F4F}" srcOrd="1" destOrd="0" presId="urn:microsoft.com/office/officeart/2005/8/layout/hierarchy2"/>
    <dgm:cxn modelId="{229FEE5A-CC7D-4271-9D90-64437583948A}" type="presParOf" srcId="{D6998600-2689-454B-A0F2-C8AB2C776F4F}" destId="{1FC03BF0-CD79-4E37-BF4C-1FBA9D6C27A2}" srcOrd="0" destOrd="0" presId="urn:microsoft.com/office/officeart/2005/8/layout/hierarchy2"/>
    <dgm:cxn modelId="{27BB134C-6155-4DF8-B74C-7AE537AAC2B7}" type="presParOf" srcId="{D6998600-2689-454B-A0F2-C8AB2C776F4F}" destId="{7E455E2F-4128-4643-9F60-3E72FCD1B51F}" srcOrd="1" destOrd="0" presId="urn:microsoft.com/office/officeart/2005/8/layout/hierarchy2"/>
    <dgm:cxn modelId="{9AC9EF12-AFA4-413B-BA36-BE656B7C5F33}" type="presParOf" srcId="{E8CDDC19-3DFE-4074-B578-4D2155D812BF}" destId="{568C3E5E-6DC8-4022-898B-2C4644560131}" srcOrd="2" destOrd="0" presId="urn:microsoft.com/office/officeart/2005/8/layout/hierarchy2"/>
    <dgm:cxn modelId="{FAE12807-36AF-43FC-B5A6-08B3B78BAB04}" type="presParOf" srcId="{568C3E5E-6DC8-4022-898B-2C4644560131}" destId="{A683F22B-ED04-437E-8A92-92195F7EEC40}" srcOrd="0" destOrd="0" presId="urn:microsoft.com/office/officeart/2005/8/layout/hierarchy2"/>
    <dgm:cxn modelId="{07D47A66-739C-4F84-8A20-FAABEDB859F4}" type="presParOf" srcId="{E8CDDC19-3DFE-4074-B578-4D2155D812BF}" destId="{B6F36F7F-60B1-4058-B55D-0B6E9F6ADD68}" srcOrd="3" destOrd="0" presId="urn:microsoft.com/office/officeart/2005/8/layout/hierarchy2"/>
    <dgm:cxn modelId="{0616999B-1728-42D3-9E27-0A11F7EFAD7D}" type="presParOf" srcId="{B6F36F7F-60B1-4058-B55D-0B6E9F6ADD68}" destId="{04A3AAD1-CBDA-4954-A009-1A43027BF25D}" srcOrd="0" destOrd="0" presId="urn:microsoft.com/office/officeart/2005/8/layout/hierarchy2"/>
    <dgm:cxn modelId="{DEC0F539-CC48-41BB-8261-58D6984D4F35}" type="presParOf" srcId="{B6F36F7F-60B1-4058-B55D-0B6E9F6ADD68}" destId="{0A5B2A35-E72E-46F4-AF27-2D65A1E62DB5}" srcOrd="1" destOrd="0" presId="urn:microsoft.com/office/officeart/2005/8/layout/hierarchy2"/>
    <dgm:cxn modelId="{2677D4AB-BF85-4687-AE6B-249B4D9AF938}" type="presParOf" srcId="{54558032-496A-46C3-BCFD-9C37D451E092}" destId="{99F7E5E5-E105-494D-A064-BA79DA8EF991}" srcOrd="2" destOrd="0" presId="urn:microsoft.com/office/officeart/2005/8/layout/hierarchy2"/>
    <dgm:cxn modelId="{635B1FC4-B204-4C3D-B1B4-CD1050154B50}" type="presParOf" srcId="{99F7E5E5-E105-494D-A064-BA79DA8EF991}" destId="{71A5E068-1A3D-4DD7-987E-8A98D21CD8B8}" srcOrd="0" destOrd="0" presId="urn:microsoft.com/office/officeart/2005/8/layout/hierarchy2"/>
    <dgm:cxn modelId="{936C3032-B984-4EE9-B9B7-4F4B2BD67D62}" type="presParOf" srcId="{54558032-496A-46C3-BCFD-9C37D451E092}" destId="{FDCB1F9E-A16B-4608-A0B1-0420CFACC568}" srcOrd="3" destOrd="0" presId="urn:microsoft.com/office/officeart/2005/8/layout/hierarchy2"/>
    <dgm:cxn modelId="{50F700AE-8E67-4D2F-B9FD-7E1AD3315AB5}" type="presParOf" srcId="{FDCB1F9E-A16B-4608-A0B1-0420CFACC568}" destId="{534241B5-375B-423C-8BFA-DD580A06A838}" srcOrd="0" destOrd="0" presId="urn:microsoft.com/office/officeart/2005/8/layout/hierarchy2"/>
    <dgm:cxn modelId="{1E643979-B599-4598-ADAB-2D9A5A83C121}" type="presParOf" srcId="{FDCB1F9E-A16B-4608-A0B1-0420CFACC568}" destId="{861FD7BC-EFAE-42A4-8F56-90A623A06EF8}" srcOrd="1" destOrd="0" presId="urn:microsoft.com/office/officeart/2005/8/layout/hierarchy2"/>
    <dgm:cxn modelId="{D47C26A7-974E-41C9-9856-3C34123F74CF}" type="presParOf" srcId="{861FD7BC-EFAE-42A4-8F56-90A623A06EF8}" destId="{9868F052-B033-4587-9E26-353B2F58DDBB}" srcOrd="0" destOrd="0" presId="urn:microsoft.com/office/officeart/2005/8/layout/hierarchy2"/>
    <dgm:cxn modelId="{F1CDB883-AA9F-42D3-BE6E-E6601BBCF042}" type="presParOf" srcId="{9868F052-B033-4587-9E26-353B2F58DDBB}" destId="{C3397F52-70EF-46E4-B98F-E72EA4820DEB}" srcOrd="0" destOrd="0" presId="urn:microsoft.com/office/officeart/2005/8/layout/hierarchy2"/>
    <dgm:cxn modelId="{3A92ABC2-7D0F-40D2-80DF-E18B88D6678F}" type="presParOf" srcId="{861FD7BC-EFAE-42A4-8F56-90A623A06EF8}" destId="{F58B5116-88D2-46D3-9785-DFB84E1DABAD}" srcOrd="1" destOrd="0" presId="urn:microsoft.com/office/officeart/2005/8/layout/hierarchy2"/>
    <dgm:cxn modelId="{F66C4D0C-2E23-4211-B9FC-D36EEFA45B73}" type="presParOf" srcId="{F58B5116-88D2-46D3-9785-DFB84E1DABAD}" destId="{BCAB9E3E-B436-4E99-9FEA-FB12F781B94E}" srcOrd="0" destOrd="0" presId="urn:microsoft.com/office/officeart/2005/8/layout/hierarchy2"/>
    <dgm:cxn modelId="{35B01F21-103A-4D17-A761-352F74A74DC1}" type="presParOf" srcId="{F58B5116-88D2-46D3-9785-DFB84E1DABAD}" destId="{FAF0860F-2AB7-4DFB-96EE-C85193ADA5BB}" srcOrd="1" destOrd="0" presId="urn:microsoft.com/office/officeart/2005/8/layout/hierarchy2"/>
    <dgm:cxn modelId="{9F4C87DB-2C65-49B7-92AF-621F38B32974}" type="presParOf" srcId="{861FD7BC-EFAE-42A4-8F56-90A623A06EF8}" destId="{16CBC7E0-9741-491D-A1D4-E3F66264E962}" srcOrd="2" destOrd="0" presId="urn:microsoft.com/office/officeart/2005/8/layout/hierarchy2"/>
    <dgm:cxn modelId="{2500436E-D590-4BCA-9DA8-61E7A6310A07}" type="presParOf" srcId="{16CBC7E0-9741-491D-A1D4-E3F66264E962}" destId="{F2BEBBFC-B69B-4AA4-BFCA-94853D76F02B}" srcOrd="0" destOrd="0" presId="urn:microsoft.com/office/officeart/2005/8/layout/hierarchy2"/>
    <dgm:cxn modelId="{CE8B82D7-37CA-4493-B126-5A15E68D74A1}" type="presParOf" srcId="{861FD7BC-EFAE-42A4-8F56-90A623A06EF8}" destId="{9A8C5D42-2A54-48ED-8C4C-D848D5B2122A}" srcOrd="3" destOrd="0" presId="urn:microsoft.com/office/officeart/2005/8/layout/hierarchy2"/>
    <dgm:cxn modelId="{3FBE8CF7-EBC2-4432-91AE-D0D01E9D09B9}" type="presParOf" srcId="{9A8C5D42-2A54-48ED-8C4C-D848D5B2122A}" destId="{1B396EB0-457C-46CF-A583-D2BA0F5F913A}" srcOrd="0" destOrd="0" presId="urn:microsoft.com/office/officeart/2005/8/layout/hierarchy2"/>
    <dgm:cxn modelId="{40FEC498-7ED5-428C-A38A-B1C4CA243783}" type="presParOf" srcId="{9A8C5D42-2A54-48ED-8C4C-D848D5B2122A}" destId="{5FB8287E-77D4-4E9E-9BC0-3CA2CB064B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EA6BDB-42AC-4A3F-BBE2-581826A6A90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45BEC6A-99F0-4E34-AC51-1626FBDE8F79}">
      <dgm:prSet phldrT="[Text]" custT="1"/>
      <dgm:spPr/>
      <dgm:t>
        <a:bodyPr/>
        <a:lstStyle/>
        <a:p>
          <a:r>
            <a:rPr lang="en-GB" sz="2000" b="1" dirty="0"/>
            <a:t>Is the trial +</a:t>
          </a:r>
          <a:r>
            <a:rPr lang="en-GB" sz="2000" b="1" dirty="0" err="1"/>
            <a:t>ve</a:t>
          </a:r>
          <a:r>
            <a:rPr lang="en-GB" sz="2000" b="1" dirty="0"/>
            <a:t> – in either full or subgroup? </a:t>
          </a:r>
        </a:p>
      </dgm:t>
    </dgm:pt>
    <dgm:pt modelId="{AB32E676-DDA6-4F6B-98E0-27A947B1CF60}" type="parTrans" cxnId="{F2B0B750-BE7D-4E8C-8318-B109D5AE55C4}">
      <dgm:prSet/>
      <dgm:spPr/>
      <dgm:t>
        <a:bodyPr/>
        <a:lstStyle/>
        <a:p>
          <a:endParaRPr lang="en-GB"/>
        </a:p>
      </dgm:t>
    </dgm:pt>
    <dgm:pt modelId="{718015A7-39B7-445F-BAAF-67349A748D92}" type="sibTrans" cxnId="{F2B0B750-BE7D-4E8C-8318-B109D5AE55C4}">
      <dgm:prSet/>
      <dgm:spPr/>
      <dgm:t>
        <a:bodyPr/>
        <a:lstStyle/>
        <a:p>
          <a:endParaRPr lang="en-GB"/>
        </a:p>
      </dgm:t>
    </dgm:pt>
    <dgm:pt modelId="{C8FEA21E-E276-4ABE-AF39-B2C4EA93CEEE}">
      <dgm:prSet phldrT="[Text]"/>
      <dgm:spPr/>
      <dgm:t>
        <a:bodyPr/>
        <a:lstStyle/>
        <a:p>
          <a:r>
            <a:rPr lang="en-GB" dirty="0"/>
            <a:t>Yes</a:t>
          </a:r>
        </a:p>
      </dgm:t>
    </dgm:pt>
    <dgm:pt modelId="{B42D7F8E-95F8-43FC-8122-5D2A0B76ADDE}" type="parTrans" cxnId="{D9E513A7-4F3E-473F-8DA8-1D19844D7825}">
      <dgm:prSet/>
      <dgm:spPr/>
      <dgm:t>
        <a:bodyPr/>
        <a:lstStyle/>
        <a:p>
          <a:endParaRPr lang="en-GB"/>
        </a:p>
      </dgm:t>
    </dgm:pt>
    <dgm:pt modelId="{C2B5173E-A013-40CE-AEB2-FA623A11DE99}" type="sibTrans" cxnId="{D9E513A7-4F3E-473F-8DA8-1D19844D7825}">
      <dgm:prSet/>
      <dgm:spPr/>
      <dgm:t>
        <a:bodyPr/>
        <a:lstStyle/>
        <a:p>
          <a:endParaRPr lang="en-GB"/>
        </a:p>
      </dgm:t>
    </dgm:pt>
    <dgm:pt modelId="{B7094A0B-D049-4A45-A0C3-137565747A2C}">
      <dgm:prSet phldrT="[Text]"/>
      <dgm:spPr/>
      <dgm:t>
        <a:bodyPr/>
        <a:lstStyle/>
        <a:p>
          <a:r>
            <a:rPr lang="en-GB" dirty="0"/>
            <a:t>Conclude there is a group of patients where the drug is active</a:t>
          </a:r>
        </a:p>
      </dgm:t>
    </dgm:pt>
    <dgm:pt modelId="{E994CCCD-DC8E-40FF-A523-E31757B4BDA8}" type="parTrans" cxnId="{65B174F8-4ED0-4805-90DD-DE6D2259B09A}">
      <dgm:prSet/>
      <dgm:spPr/>
      <dgm:t>
        <a:bodyPr/>
        <a:lstStyle/>
        <a:p>
          <a:endParaRPr lang="en-GB"/>
        </a:p>
      </dgm:t>
    </dgm:pt>
    <dgm:pt modelId="{14CEBA6B-26FC-434D-A76B-EAFBEA44515F}" type="sibTrans" cxnId="{65B174F8-4ED0-4805-90DD-DE6D2259B09A}">
      <dgm:prSet/>
      <dgm:spPr/>
      <dgm:t>
        <a:bodyPr/>
        <a:lstStyle/>
        <a:p>
          <a:endParaRPr lang="en-GB"/>
        </a:p>
      </dgm:t>
    </dgm:pt>
    <dgm:pt modelId="{88772F62-35F0-4A93-B43D-598A31E7BB64}">
      <dgm:prSet phldrT="[Text]"/>
      <dgm:spPr/>
      <dgm:t>
        <a:bodyPr/>
        <a:lstStyle/>
        <a:p>
          <a:r>
            <a:rPr lang="en-GB" dirty="0"/>
            <a:t>Further subgroup analyses performed</a:t>
          </a:r>
        </a:p>
      </dgm:t>
    </dgm:pt>
    <dgm:pt modelId="{F76E9985-07BF-44F9-8FA2-66650766C0BA}" type="parTrans" cxnId="{CD5C3C27-5132-45B6-ADD1-B7C922C0BCC0}">
      <dgm:prSet/>
      <dgm:spPr/>
      <dgm:t>
        <a:bodyPr/>
        <a:lstStyle/>
        <a:p>
          <a:endParaRPr lang="en-GB"/>
        </a:p>
      </dgm:t>
    </dgm:pt>
    <dgm:pt modelId="{88B8A9B9-4542-4EE3-AABC-CE673D2C8EF5}" type="sibTrans" cxnId="{CD5C3C27-5132-45B6-ADD1-B7C922C0BCC0}">
      <dgm:prSet/>
      <dgm:spPr/>
      <dgm:t>
        <a:bodyPr/>
        <a:lstStyle/>
        <a:p>
          <a:endParaRPr lang="en-GB"/>
        </a:p>
      </dgm:t>
    </dgm:pt>
    <dgm:pt modelId="{9D7619B3-5515-4AA2-BF32-791BC0D27F6A}">
      <dgm:prSet phldrT="[Text]"/>
      <dgm:spPr/>
      <dgm:t>
        <a:bodyPr/>
        <a:lstStyle/>
        <a:p>
          <a:r>
            <a:rPr lang="en-GB" dirty="0"/>
            <a:t>Indication is data driven, in context of +</a:t>
          </a:r>
          <a:r>
            <a:rPr lang="en-GB" dirty="0" err="1"/>
            <a:t>ve</a:t>
          </a:r>
          <a:r>
            <a:rPr lang="en-GB" dirty="0"/>
            <a:t> trial, and </a:t>
          </a:r>
          <a:r>
            <a:rPr lang="en-GB" dirty="0" err="1"/>
            <a:t>pop</a:t>
          </a:r>
          <a:r>
            <a:rPr lang="en-GB" baseline="30000" dirty="0" err="1"/>
            <a:t>n</a:t>
          </a:r>
          <a:r>
            <a:rPr lang="en-GB" dirty="0"/>
            <a:t> may not match either pre-defined </a:t>
          </a:r>
          <a:r>
            <a:rPr lang="en-GB" dirty="0" err="1"/>
            <a:t>pop</a:t>
          </a:r>
          <a:r>
            <a:rPr lang="en-GB" baseline="30000" dirty="0" err="1"/>
            <a:t>n</a:t>
          </a:r>
          <a:endParaRPr lang="en-GB" baseline="30000" dirty="0"/>
        </a:p>
      </dgm:t>
    </dgm:pt>
    <dgm:pt modelId="{7D3599D9-E419-4BA7-BE3D-A6EBC99B8F6A}" type="parTrans" cxnId="{C31ACA0B-B5B1-454D-A645-CDEE84F159C5}">
      <dgm:prSet/>
      <dgm:spPr/>
      <dgm:t>
        <a:bodyPr/>
        <a:lstStyle/>
        <a:p>
          <a:endParaRPr lang="en-GB"/>
        </a:p>
      </dgm:t>
    </dgm:pt>
    <dgm:pt modelId="{776C83A4-29D7-401B-B6FA-CEF86E9D50AC}" type="sibTrans" cxnId="{C31ACA0B-B5B1-454D-A645-CDEE84F159C5}">
      <dgm:prSet/>
      <dgm:spPr/>
      <dgm:t>
        <a:bodyPr/>
        <a:lstStyle/>
        <a:p>
          <a:endParaRPr lang="en-GB"/>
        </a:p>
      </dgm:t>
    </dgm:pt>
    <dgm:pt modelId="{22A382BE-A7BC-44DC-8536-D44A45F12DE7}" type="pres">
      <dgm:prSet presAssocID="{2AEA6BDB-42AC-4A3F-BBE2-581826A6A900}" presName="Name0" presStyleCnt="0">
        <dgm:presLayoutVars>
          <dgm:dir/>
          <dgm:animLvl val="lvl"/>
          <dgm:resizeHandles val="exact"/>
        </dgm:presLayoutVars>
      </dgm:prSet>
      <dgm:spPr/>
    </dgm:pt>
    <dgm:pt modelId="{C903A2EB-BA77-4C81-8742-93366DF87AB8}" type="pres">
      <dgm:prSet presAssocID="{9D7619B3-5515-4AA2-BF32-791BC0D27F6A}" presName="boxAndChildren" presStyleCnt="0"/>
      <dgm:spPr/>
    </dgm:pt>
    <dgm:pt modelId="{5CBDBFE4-0169-40EC-8B4E-F40434B86A36}" type="pres">
      <dgm:prSet presAssocID="{9D7619B3-5515-4AA2-BF32-791BC0D27F6A}" presName="parentTextBox" presStyleLbl="node1" presStyleIdx="0" presStyleCnt="4"/>
      <dgm:spPr/>
    </dgm:pt>
    <dgm:pt modelId="{97F0B77B-4CBE-405E-8AB7-9263A7AD2313}" type="pres">
      <dgm:prSet presAssocID="{88B8A9B9-4542-4EE3-AABC-CE673D2C8EF5}" presName="sp" presStyleCnt="0"/>
      <dgm:spPr/>
    </dgm:pt>
    <dgm:pt modelId="{8088E4EB-63A2-481C-901E-717B26AAFAAB}" type="pres">
      <dgm:prSet presAssocID="{88772F62-35F0-4A93-B43D-598A31E7BB64}" presName="arrowAndChildren" presStyleCnt="0"/>
      <dgm:spPr/>
    </dgm:pt>
    <dgm:pt modelId="{FBD91A3D-AE35-476D-BCF3-135C4515A44F}" type="pres">
      <dgm:prSet presAssocID="{88772F62-35F0-4A93-B43D-598A31E7BB64}" presName="parentTextArrow" presStyleLbl="node1" presStyleIdx="1" presStyleCnt="4"/>
      <dgm:spPr/>
    </dgm:pt>
    <dgm:pt modelId="{EDF1954E-D89D-43E7-BD85-B591D85B033C}" type="pres">
      <dgm:prSet presAssocID="{14CEBA6B-26FC-434D-A76B-EAFBEA44515F}" presName="sp" presStyleCnt="0"/>
      <dgm:spPr/>
    </dgm:pt>
    <dgm:pt modelId="{E4B51B6F-AB70-4302-86A8-1BB9F6A6BF8A}" type="pres">
      <dgm:prSet presAssocID="{B7094A0B-D049-4A45-A0C3-137565747A2C}" presName="arrowAndChildren" presStyleCnt="0"/>
      <dgm:spPr/>
    </dgm:pt>
    <dgm:pt modelId="{24B3FABD-7400-4A91-9A09-C530D4997933}" type="pres">
      <dgm:prSet presAssocID="{B7094A0B-D049-4A45-A0C3-137565747A2C}" presName="parentTextArrow" presStyleLbl="node1" presStyleIdx="2" presStyleCnt="4"/>
      <dgm:spPr/>
    </dgm:pt>
    <dgm:pt modelId="{5E462E3A-CF66-4947-835D-798913FC3C33}" type="pres">
      <dgm:prSet presAssocID="{718015A7-39B7-445F-BAAF-67349A748D92}" presName="sp" presStyleCnt="0"/>
      <dgm:spPr/>
    </dgm:pt>
    <dgm:pt modelId="{5C767B43-4E50-4CDB-BAF4-DB6DC18A08BE}" type="pres">
      <dgm:prSet presAssocID="{345BEC6A-99F0-4E34-AC51-1626FBDE8F79}" presName="arrowAndChildren" presStyleCnt="0"/>
      <dgm:spPr/>
    </dgm:pt>
    <dgm:pt modelId="{CB2FC221-DD3C-4594-A319-19907C894251}" type="pres">
      <dgm:prSet presAssocID="{345BEC6A-99F0-4E34-AC51-1626FBDE8F79}" presName="parentTextArrow" presStyleLbl="node1" presStyleIdx="2" presStyleCnt="4"/>
      <dgm:spPr/>
    </dgm:pt>
    <dgm:pt modelId="{CE53338B-5B9E-4685-AE35-75D59281E2D8}" type="pres">
      <dgm:prSet presAssocID="{345BEC6A-99F0-4E34-AC51-1626FBDE8F79}" presName="arrow" presStyleLbl="node1" presStyleIdx="3" presStyleCnt="4"/>
      <dgm:spPr/>
    </dgm:pt>
    <dgm:pt modelId="{50EBB82C-9441-492E-8086-45F0D336D8B3}" type="pres">
      <dgm:prSet presAssocID="{345BEC6A-99F0-4E34-AC51-1626FBDE8F79}" presName="descendantArrow" presStyleCnt="0"/>
      <dgm:spPr/>
    </dgm:pt>
    <dgm:pt modelId="{8B0C4149-72A2-4A83-A417-5A2EFC7C3EA9}" type="pres">
      <dgm:prSet presAssocID="{C8FEA21E-E276-4ABE-AF39-B2C4EA93CEEE}" presName="childTextArrow" presStyleLbl="fgAccFollowNode1" presStyleIdx="0" presStyleCnt="1" custLinFactNeighborY="-528">
        <dgm:presLayoutVars>
          <dgm:bulletEnabled val="1"/>
        </dgm:presLayoutVars>
      </dgm:prSet>
      <dgm:spPr/>
    </dgm:pt>
  </dgm:ptLst>
  <dgm:cxnLst>
    <dgm:cxn modelId="{19BABDB2-1C52-4EA0-8332-45738797A27B}" type="presOf" srcId="{9D7619B3-5515-4AA2-BF32-791BC0D27F6A}" destId="{5CBDBFE4-0169-40EC-8B4E-F40434B86A36}" srcOrd="0" destOrd="0" presId="urn:microsoft.com/office/officeart/2005/8/layout/process4"/>
    <dgm:cxn modelId="{C31ACA0B-B5B1-454D-A645-CDEE84F159C5}" srcId="{2AEA6BDB-42AC-4A3F-BBE2-581826A6A900}" destId="{9D7619B3-5515-4AA2-BF32-791BC0D27F6A}" srcOrd="3" destOrd="0" parTransId="{7D3599D9-E419-4BA7-BE3D-A6EBC99B8F6A}" sibTransId="{776C83A4-29D7-401B-B6FA-CEF86E9D50AC}"/>
    <dgm:cxn modelId="{65B174F8-4ED0-4805-90DD-DE6D2259B09A}" srcId="{2AEA6BDB-42AC-4A3F-BBE2-581826A6A900}" destId="{B7094A0B-D049-4A45-A0C3-137565747A2C}" srcOrd="1" destOrd="0" parTransId="{E994CCCD-DC8E-40FF-A523-E31757B4BDA8}" sibTransId="{14CEBA6B-26FC-434D-A76B-EAFBEA44515F}"/>
    <dgm:cxn modelId="{CAF7F2D9-33CF-4DDD-9C87-67F3240A8121}" type="presOf" srcId="{345BEC6A-99F0-4E34-AC51-1626FBDE8F79}" destId="{CE53338B-5B9E-4685-AE35-75D59281E2D8}" srcOrd="1" destOrd="0" presId="urn:microsoft.com/office/officeart/2005/8/layout/process4"/>
    <dgm:cxn modelId="{B40A462E-DC0B-474E-B677-D5BC715F3BAC}" type="presOf" srcId="{C8FEA21E-E276-4ABE-AF39-B2C4EA93CEEE}" destId="{8B0C4149-72A2-4A83-A417-5A2EFC7C3EA9}" srcOrd="0" destOrd="0" presId="urn:microsoft.com/office/officeart/2005/8/layout/process4"/>
    <dgm:cxn modelId="{39462709-4788-4E92-9508-E7BA870100F0}" type="presOf" srcId="{B7094A0B-D049-4A45-A0C3-137565747A2C}" destId="{24B3FABD-7400-4A91-9A09-C530D4997933}" srcOrd="0" destOrd="0" presId="urn:microsoft.com/office/officeart/2005/8/layout/process4"/>
    <dgm:cxn modelId="{CD5C3C27-5132-45B6-ADD1-B7C922C0BCC0}" srcId="{2AEA6BDB-42AC-4A3F-BBE2-581826A6A900}" destId="{88772F62-35F0-4A93-B43D-598A31E7BB64}" srcOrd="2" destOrd="0" parTransId="{F76E9985-07BF-44F9-8FA2-66650766C0BA}" sibTransId="{88B8A9B9-4542-4EE3-AABC-CE673D2C8EF5}"/>
    <dgm:cxn modelId="{F2B0B750-BE7D-4E8C-8318-B109D5AE55C4}" srcId="{2AEA6BDB-42AC-4A3F-BBE2-581826A6A900}" destId="{345BEC6A-99F0-4E34-AC51-1626FBDE8F79}" srcOrd="0" destOrd="0" parTransId="{AB32E676-DDA6-4F6B-98E0-27A947B1CF60}" sibTransId="{718015A7-39B7-445F-BAAF-67349A748D92}"/>
    <dgm:cxn modelId="{087DB8B3-7B86-4CB4-95E5-C83B742709A3}" type="presOf" srcId="{2AEA6BDB-42AC-4A3F-BBE2-581826A6A900}" destId="{22A382BE-A7BC-44DC-8536-D44A45F12DE7}" srcOrd="0" destOrd="0" presId="urn:microsoft.com/office/officeart/2005/8/layout/process4"/>
    <dgm:cxn modelId="{3197ED25-84A1-4636-A34D-E07AFC2F91F9}" type="presOf" srcId="{88772F62-35F0-4A93-B43D-598A31E7BB64}" destId="{FBD91A3D-AE35-476D-BCF3-135C4515A44F}" srcOrd="0" destOrd="0" presId="urn:microsoft.com/office/officeart/2005/8/layout/process4"/>
    <dgm:cxn modelId="{BF27CC8F-2421-4A6D-8C9F-001B1C579015}" type="presOf" srcId="{345BEC6A-99F0-4E34-AC51-1626FBDE8F79}" destId="{CB2FC221-DD3C-4594-A319-19907C894251}" srcOrd="0" destOrd="0" presId="urn:microsoft.com/office/officeart/2005/8/layout/process4"/>
    <dgm:cxn modelId="{D9E513A7-4F3E-473F-8DA8-1D19844D7825}" srcId="{345BEC6A-99F0-4E34-AC51-1626FBDE8F79}" destId="{C8FEA21E-E276-4ABE-AF39-B2C4EA93CEEE}" srcOrd="0" destOrd="0" parTransId="{B42D7F8E-95F8-43FC-8122-5D2A0B76ADDE}" sibTransId="{C2B5173E-A013-40CE-AEB2-FA623A11DE99}"/>
    <dgm:cxn modelId="{82C8B4C7-7C4A-4E9C-B690-CF9C9233FDBA}" type="presParOf" srcId="{22A382BE-A7BC-44DC-8536-D44A45F12DE7}" destId="{C903A2EB-BA77-4C81-8742-93366DF87AB8}" srcOrd="0" destOrd="0" presId="urn:microsoft.com/office/officeart/2005/8/layout/process4"/>
    <dgm:cxn modelId="{F36FF909-2EE5-47CB-9D9E-A74560B794EE}" type="presParOf" srcId="{C903A2EB-BA77-4C81-8742-93366DF87AB8}" destId="{5CBDBFE4-0169-40EC-8B4E-F40434B86A36}" srcOrd="0" destOrd="0" presId="urn:microsoft.com/office/officeart/2005/8/layout/process4"/>
    <dgm:cxn modelId="{93889651-4FDD-4EBA-9AB2-3C28B3FCE379}" type="presParOf" srcId="{22A382BE-A7BC-44DC-8536-D44A45F12DE7}" destId="{97F0B77B-4CBE-405E-8AB7-9263A7AD2313}" srcOrd="1" destOrd="0" presId="urn:microsoft.com/office/officeart/2005/8/layout/process4"/>
    <dgm:cxn modelId="{1C3B08F8-2CDF-4126-BA4B-DDC53023D89B}" type="presParOf" srcId="{22A382BE-A7BC-44DC-8536-D44A45F12DE7}" destId="{8088E4EB-63A2-481C-901E-717B26AAFAAB}" srcOrd="2" destOrd="0" presId="urn:microsoft.com/office/officeart/2005/8/layout/process4"/>
    <dgm:cxn modelId="{901CDE5B-0AFF-4BCD-BB90-BC5234E477D4}" type="presParOf" srcId="{8088E4EB-63A2-481C-901E-717B26AAFAAB}" destId="{FBD91A3D-AE35-476D-BCF3-135C4515A44F}" srcOrd="0" destOrd="0" presId="urn:microsoft.com/office/officeart/2005/8/layout/process4"/>
    <dgm:cxn modelId="{ECD3F1F0-999A-43A9-B881-87607D18BD92}" type="presParOf" srcId="{22A382BE-A7BC-44DC-8536-D44A45F12DE7}" destId="{EDF1954E-D89D-43E7-BD85-B591D85B033C}" srcOrd="3" destOrd="0" presId="urn:microsoft.com/office/officeart/2005/8/layout/process4"/>
    <dgm:cxn modelId="{6AF49051-272A-425F-8722-8063A1CA29BC}" type="presParOf" srcId="{22A382BE-A7BC-44DC-8536-D44A45F12DE7}" destId="{E4B51B6F-AB70-4302-86A8-1BB9F6A6BF8A}" srcOrd="4" destOrd="0" presId="urn:microsoft.com/office/officeart/2005/8/layout/process4"/>
    <dgm:cxn modelId="{29C115C7-3EC2-4A38-85FB-D39E8D044D78}" type="presParOf" srcId="{E4B51B6F-AB70-4302-86A8-1BB9F6A6BF8A}" destId="{24B3FABD-7400-4A91-9A09-C530D4997933}" srcOrd="0" destOrd="0" presId="urn:microsoft.com/office/officeart/2005/8/layout/process4"/>
    <dgm:cxn modelId="{EF61A8D2-7F7A-4CF7-B22C-86A41FF2DF5B}" type="presParOf" srcId="{22A382BE-A7BC-44DC-8536-D44A45F12DE7}" destId="{5E462E3A-CF66-4947-835D-798913FC3C33}" srcOrd="5" destOrd="0" presId="urn:microsoft.com/office/officeart/2005/8/layout/process4"/>
    <dgm:cxn modelId="{2D0A9994-33A8-448F-B66D-68D563836CA0}" type="presParOf" srcId="{22A382BE-A7BC-44DC-8536-D44A45F12DE7}" destId="{5C767B43-4E50-4CDB-BAF4-DB6DC18A08BE}" srcOrd="6" destOrd="0" presId="urn:microsoft.com/office/officeart/2005/8/layout/process4"/>
    <dgm:cxn modelId="{EEA67F2B-51A1-4DD3-BFF6-5D8EFCAD0532}" type="presParOf" srcId="{5C767B43-4E50-4CDB-BAF4-DB6DC18A08BE}" destId="{CB2FC221-DD3C-4594-A319-19907C894251}" srcOrd="0" destOrd="0" presId="urn:microsoft.com/office/officeart/2005/8/layout/process4"/>
    <dgm:cxn modelId="{FB73632F-1A4C-49AF-BA53-2077B2CB6247}" type="presParOf" srcId="{5C767B43-4E50-4CDB-BAF4-DB6DC18A08BE}" destId="{CE53338B-5B9E-4685-AE35-75D59281E2D8}" srcOrd="1" destOrd="0" presId="urn:microsoft.com/office/officeart/2005/8/layout/process4"/>
    <dgm:cxn modelId="{F9388D0F-AFDD-4BA6-9B2F-531AD83F0CB6}" type="presParOf" srcId="{5C767B43-4E50-4CDB-BAF4-DB6DC18A08BE}" destId="{50EBB82C-9441-492E-8086-45F0D336D8B3}" srcOrd="2" destOrd="0" presId="urn:microsoft.com/office/officeart/2005/8/layout/process4"/>
    <dgm:cxn modelId="{A38B4FE4-44C6-4615-A7C2-336DF25637CE}" type="presParOf" srcId="{50EBB82C-9441-492E-8086-45F0D336D8B3}" destId="{8B0C4149-72A2-4A83-A417-5A2EFC7C3E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9A9D8-07DC-4B69-8BEC-C8EE6C35DB73}">
      <dsp:nvSpPr>
        <dsp:cNvPr id="0" name=""/>
        <dsp:cNvSpPr/>
      </dsp:nvSpPr>
      <dsp:spPr>
        <a:xfrm>
          <a:off x="1354683" y="1634759"/>
          <a:ext cx="1314814" cy="959032"/>
        </a:xfrm>
        <a:prstGeom prst="roundRect">
          <a:avLst>
            <a:gd name="adj" fmla="val 10000"/>
          </a:avLst>
        </a:prstGeom>
        <a:solidFill>
          <a:srgbClr val="F33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Screening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Determine ATM status</a:t>
          </a:r>
        </a:p>
      </dsp:txBody>
      <dsp:txXfrm>
        <a:off x="1382772" y="1662848"/>
        <a:ext cx="1258636" cy="902854"/>
      </dsp:txXfrm>
    </dsp:sp>
    <dsp:sp modelId="{457E9E88-E2DF-41BA-9267-969B821878C1}">
      <dsp:nvSpPr>
        <dsp:cNvPr id="0" name=""/>
        <dsp:cNvSpPr/>
      </dsp:nvSpPr>
      <dsp:spPr>
        <a:xfrm rot="17388493">
          <a:off x="2292914" y="1558155"/>
          <a:ext cx="113921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39214" y="2021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tx1"/>
            </a:solidFill>
          </a:endParaRPr>
        </a:p>
      </dsp:txBody>
      <dsp:txXfrm>
        <a:off x="2834041" y="1549890"/>
        <a:ext cx="56960" cy="56960"/>
      </dsp:txXfrm>
    </dsp:sp>
    <dsp:sp modelId="{B79A6815-8BBB-4011-BA52-5E66988CBAD0}">
      <dsp:nvSpPr>
        <dsp:cNvPr id="0" name=""/>
        <dsp:cNvSpPr/>
      </dsp:nvSpPr>
      <dsp:spPr>
        <a:xfrm>
          <a:off x="3055546" y="271662"/>
          <a:ext cx="1435901" cy="1541606"/>
        </a:xfrm>
        <a:prstGeom prst="roundRect">
          <a:avLst>
            <a:gd name="adj" fmla="val 10000"/>
          </a:avLst>
        </a:prstGeom>
        <a:solidFill>
          <a:srgbClr val="F33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ATM-positive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 n=60)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Randomise 1:1</a:t>
          </a:r>
        </a:p>
      </dsp:txBody>
      <dsp:txXfrm>
        <a:off x="3097602" y="313718"/>
        <a:ext cx="1351789" cy="1457494"/>
      </dsp:txXfrm>
    </dsp:sp>
    <dsp:sp modelId="{A2C1440D-1A8A-4C0F-A512-0516D0DCB6F0}">
      <dsp:nvSpPr>
        <dsp:cNvPr id="0" name=""/>
        <dsp:cNvSpPr/>
      </dsp:nvSpPr>
      <dsp:spPr>
        <a:xfrm rot="18933135">
          <a:off x="4376506" y="740928"/>
          <a:ext cx="8034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3482" y="2021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tx1"/>
            </a:solidFill>
          </a:endParaRPr>
        </a:p>
      </dsp:txBody>
      <dsp:txXfrm>
        <a:off x="4758160" y="741055"/>
        <a:ext cx="40174" cy="40174"/>
      </dsp:txXfrm>
    </dsp:sp>
    <dsp:sp modelId="{1FC03BF0-CD79-4E37-BF4C-1FBA9D6C27A2}">
      <dsp:nvSpPr>
        <dsp:cNvPr id="0" name=""/>
        <dsp:cNvSpPr/>
      </dsp:nvSpPr>
      <dsp:spPr>
        <a:xfrm>
          <a:off x="5065045" y="303"/>
          <a:ext cx="1410391" cy="95903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Olaparib/ </a:t>
          </a:r>
          <a:r>
            <a:rPr lang="en-GB" sz="16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93134" y="28392"/>
        <a:ext cx="1354213" cy="902854"/>
      </dsp:txXfrm>
    </dsp:sp>
    <dsp:sp modelId="{568C3E5E-6DC8-4022-898B-2C4644560131}">
      <dsp:nvSpPr>
        <dsp:cNvPr id="0" name=""/>
        <dsp:cNvSpPr/>
      </dsp:nvSpPr>
      <dsp:spPr>
        <a:xfrm rot="2465132">
          <a:off x="4397741" y="1272313"/>
          <a:ext cx="76101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1012" y="2021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tx1"/>
            </a:solidFill>
          </a:endParaRPr>
        </a:p>
      </dsp:txBody>
      <dsp:txXfrm>
        <a:off x="4759221" y="1273503"/>
        <a:ext cx="38050" cy="38050"/>
      </dsp:txXfrm>
    </dsp:sp>
    <dsp:sp modelId="{04A3AAD1-CBDA-4954-A009-1A43027BF25D}">
      <dsp:nvSpPr>
        <dsp:cNvPr id="0" name=""/>
        <dsp:cNvSpPr/>
      </dsp:nvSpPr>
      <dsp:spPr>
        <a:xfrm>
          <a:off x="5065045" y="1063075"/>
          <a:ext cx="1410391" cy="9590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Placebo/  </a:t>
          </a:r>
          <a:r>
            <a:rPr lang="en-GB" sz="16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93134" y="1091164"/>
        <a:ext cx="1354213" cy="902854"/>
      </dsp:txXfrm>
    </dsp:sp>
    <dsp:sp modelId="{99F7E5E5-E105-494D-A064-BA79DA8EF991}">
      <dsp:nvSpPr>
        <dsp:cNvPr id="0" name=""/>
        <dsp:cNvSpPr/>
      </dsp:nvSpPr>
      <dsp:spPr>
        <a:xfrm rot="4255332">
          <a:off x="2271965" y="2652181"/>
          <a:ext cx="11811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81113" y="2021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tx1"/>
            </a:solidFill>
          </a:endParaRPr>
        </a:p>
      </dsp:txBody>
      <dsp:txXfrm>
        <a:off x="2832994" y="2642868"/>
        <a:ext cx="59055" cy="59055"/>
      </dsp:txXfrm>
    </dsp:sp>
    <dsp:sp modelId="{534241B5-375B-423C-8BFA-DD580A06A838}">
      <dsp:nvSpPr>
        <dsp:cNvPr id="0" name=""/>
        <dsp:cNvSpPr/>
      </dsp:nvSpPr>
      <dsp:spPr>
        <a:xfrm>
          <a:off x="3055546" y="2500943"/>
          <a:ext cx="1457806" cy="1459148"/>
        </a:xfrm>
        <a:prstGeom prst="roundRect">
          <a:avLst>
            <a:gd name="adj" fmla="val 10000"/>
          </a:avLst>
        </a:prstGeom>
        <a:solidFill>
          <a:srgbClr val="F333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ATM-negative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(n=60)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Randomise 1:1</a:t>
          </a:r>
        </a:p>
      </dsp:txBody>
      <dsp:txXfrm>
        <a:off x="3098244" y="2543641"/>
        <a:ext cx="1372410" cy="1373752"/>
      </dsp:txXfrm>
    </dsp:sp>
    <dsp:sp modelId="{9868F052-B033-4587-9E26-353B2F58DDBB}">
      <dsp:nvSpPr>
        <dsp:cNvPr id="0" name=""/>
        <dsp:cNvSpPr/>
      </dsp:nvSpPr>
      <dsp:spPr>
        <a:xfrm rot="19134868">
          <a:off x="4419645" y="2960239"/>
          <a:ext cx="76101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61012" y="2021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tx1"/>
            </a:solidFill>
          </a:endParaRPr>
        </a:p>
      </dsp:txBody>
      <dsp:txXfrm>
        <a:off x="4781126" y="2961429"/>
        <a:ext cx="38050" cy="38050"/>
      </dsp:txXfrm>
    </dsp:sp>
    <dsp:sp modelId="{BCAB9E3E-B436-4E99-9FEA-FB12F781B94E}">
      <dsp:nvSpPr>
        <dsp:cNvPr id="0" name=""/>
        <dsp:cNvSpPr/>
      </dsp:nvSpPr>
      <dsp:spPr>
        <a:xfrm>
          <a:off x="5086950" y="2250875"/>
          <a:ext cx="1417948" cy="95903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Olaparib/  </a:t>
          </a:r>
          <a:r>
            <a:rPr lang="en-GB" sz="16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15039" y="2278964"/>
        <a:ext cx="1361770" cy="902854"/>
      </dsp:txXfrm>
    </dsp:sp>
    <dsp:sp modelId="{16CBC7E0-9741-491D-A1D4-E3F66264E962}">
      <dsp:nvSpPr>
        <dsp:cNvPr id="0" name=""/>
        <dsp:cNvSpPr/>
      </dsp:nvSpPr>
      <dsp:spPr>
        <a:xfrm rot="2657987">
          <a:off x="4399424" y="3490175"/>
          <a:ext cx="80145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01454" y="20214"/>
              </a:lnTo>
            </a:path>
          </a:pathLst>
        </a:cu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>
            <a:solidFill>
              <a:schemeClr val="tx1"/>
            </a:solidFill>
          </a:endParaRPr>
        </a:p>
      </dsp:txBody>
      <dsp:txXfrm>
        <a:off x="4780115" y="3490354"/>
        <a:ext cx="40072" cy="40072"/>
      </dsp:txXfrm>
    </dsp:sp>
    <dsp:sp modelId="{1B396EB0-457C-46CF-A583-D2BA0F5F913A}">
      <dsp:nvSpPr>
        <dsp:cNvPr id="0" name=""/>
        <dsp:cNvSpPr/>
      </dsp:nvSpPr>
      <dsp:spPr>
        <a:xfrm>
          <a:off x="5086950" y="3310747"/>
          <a:ext cx="1417948" cy="95903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Placebo/  </a:t>
          </a:r>
          <a:r>
            <a:rPr lang="en-GB" sz="1600" b="1" kern="1200" dirty="0" err="1">
              <a:solidFill>
                <a:schemeClr val="tx1"/>
              </a:solidFill>
              <a:latin typeface="Arial" pitchFamily="34" charset="0"/>
              <a:cs typeface="Arial" pitchFamily="34" charset="0"/>
            </a:rPr>
            <a:t>Paclitaxel</a:t>
          </a:r>
          <a:endParaRPr lang="en-GB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15039" y="3338836"/>
        <a:ext cx="1361770" cy="902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DBFE4-0169-40EC-8B4E-F40434B86A36}">
      <dsp:nvSpPr>
        <dsp:cNvPr id="0" name=""/>
        <dsp:cNvSpPr/>
      </dsp:nvSpPr>
      <dsp:spPr>
        <a:xfrm>
          <a:off x="0" y="3307481"/>
          <a:ext cx="7320136" cy="723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Indication is data driven, in context of +</a:t>
          </a:r>
          <a:r>
            <a:rPr lang="en-GB" sz="1700" kern="1200" dirty="0" err="1"/>
            <a:t>ve</a:t>
          </a:r>
          <a:r>
            <a:rPr lang="en-GB" sz="1700" kern="1200" dirty="0"/>
            <a:t> trial, and </a:t>
          </a:r>
          <a:r>
            <a:rPr lang="en-GB" sz="1700" kern="1200" dirty="0" err="1"/>
            <a:t>pop</a:t>
          </a:r>
          <a:r>
            <a:rPr lang="en-GB" sz="1700" kern="1200" baseline="30000" dirty="0" err="1"/>
            <a:t>n</a:t>
          </a:r>
          <a:r>
            <a:rPr lang="en-GB" sz="1700" kern="1200" dirty="0"/>
            <a:t> may not match either pre-defined </a:t>
          </a:r>
          <a:r>
            <a:rPr lang="en-GB" sz="1700" kern="1200" dirty="0" err="1"/>
            <a:t>pop</a:t>
          </a:r>
          <a:r>
            <a:rPr lang="en-GB" sz="1700" kern="1200" baseline="30000" dirty="0" err="1"/>
            <a:t>n</a:t>
          </a:r>
          <a:endParaRPr lang="en-GB" sz="1700" kern="1200" baseline="30000" dirty="0"/>
        </a:p>
      </dsp:txBody>
      <dsp:txXfrm>
        <a:off x="0" y="3307481"/>
        <a:ext cx="7320136" cy="723596"/>
      </dsp:txXfrm>
    </dsp:sp>
    <dsp:sp modelId="{FBD91A3D-AE35-476D-BCF3-135C4515A44F}">
      <dsp:nvSpPr>
        <dsp:cNvPr id="0" name=""/>
        <dsp:cNvSpPr/>
      </dsp:nvSpPr>
      <dsp:spPr>
        <a:xfrm rot="10800000">
          <a:off x="0" y="2205444"/>
          <a:ext cx="7320136" cy="11128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Further subgroup analyses performed</a:t>
          </a:r>
        </a:p>
      </dsp:txBody>
      <dsp:txXfrm rot="10800000">
        <a:off x="0" y="2205444"/>
        <a:ext cx="7320136" cy="723123"/>
      </dsp:txXfrm>
    </dsp:sp>
    <dsp:sp modelId="{24B3FABD-7400-4A91-9A09-C530D4997933}">
      <dsp:nvSpPr>
        <dsp:cNvPr id="0" name=""/>
        <dsp:cNvSpPr/>
      </dsp:nvSpPr>
      <dsp:spPr>
        <a:xfrm rot="10800000">
          <a:off x="0" y="1103407"/>
          <a:ext cx="7320136" cy="11128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Conclude there is a group of patients where the drug is active</a:t>
          </a:r>
        </a:p>
      </dsp:txBody>
      <dsp:txXfrm rot="10800000">
        <a:off x="0" y="1103407"/>
        <a:ext cx="7320136" cy="723123"/>
      </dsp:txXfrm>
    </dsp:sp>
    <dsp:sp modelId="{CE53338B-5B9E-4685-AE35-75D59281E2D8}">
      <dsp:nvSpPr>
        <dsp:cNvPr id="0" name=""/>
        <dsp:cNvSpPr/>
      </dsp:nvSpPr>
      <dsp:spPr>
        <a:xfrm rot="10800000">
          <a:off x="0" y="1370"/>
          <a:ext cx="7320136" cy="111289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Is the trial +</a:t>
          </a:r>
          <a:r>
            <a:rPr lang="en-GB" sz="2000" b="1" kern="1200" dirty="0" err="1"/>
            <a:t>ve</a:t>
          </a:r>
          <a:r>
            <a:rPr lang="en-GB" sz="2000" b="1" kern="1200" dirty="0"/>
            <a:t> – in either full or subgroup? </a:t>
          </a:r>
        </a:p>
      </dsp:txBody>
      <dsp:txXfrm rot="-10800000">
        <a:off x="0" y="1370"/>
        <a:ext cx="7320136" cy="390624"/>
      </dsp:txXfrm>
    </dsp:sp>
    <dsp:sp modelId="{8B0C4149-72A2-4A83-A417-5A2EFC7C3EA9}">
      <dsp:nvSpPr>
        <dsp:cNvPr id="0" name=""/>
        <dsp:cNvSpPr/>
      </dsp:nvSpPr>
      <dsp:spPr>
        <a:xfrm>
          <a:off x="0" y="390238"/>
          <a:ext cx="7320136" cy="3327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Yes</a:t>
          </a:r>
        </a:p>
      </dsp:txBody>
      <dsp:txXfrm>
        <a:off x="0" y="390238"/>
        <a:ext cx="7320136" cy="332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E46B-47A6-42AF-B0C8-5289F0E57863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46864-0DAB-45F3-997F-DEE95C2952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566FC-D7AA-4E72-B99D-27571E2EBFC0}" type="datetimeFigureOut">
              <a:rPr lang="sv-SE" smtClean="0"/>
              <a:pPr/>
              <a:t>2016-06-29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395C-D1BA-4D34-9C05-4261DAB27865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See </a:t>
            </a:r>
            <a:r>
              <a:rPr lang="en-GB" dirty="0" err="1"/>
              <a:t>Senn</a:t>
            </a:r>
            <a:r>
              <a:rPr lang="en-GB" dirty="0"/>
              <a:t> page 205</a:t>
            </a:r>
          </a:p>
          <a:p>
            <a:endParaRPr lang="en-GB" dirty="0"/>
          </a:p>
          <a:p>
            <a:r>
              <a:rPr lang="en-GB" dirty="0"/>
              <a:t>Interaction power</a:t>
            </a:r>
          </a:p>
          <a:p>
            <a:endParaRPr lang="en-GB" dirty="0"/>
          </a:p>
          <a:p>
            <a:r>
              <a:rPr lang="en-GB" dirty="0"/>
              <a:t>Main effect variance = 2sigmasq/n (n = total</a:t>
            </a:r>
            <a:r>
              <a:rPr lang="en-GB" baseline="0" dirty="0"/>
              <a:t> no. per arm)</a:t>
            </a:r>
          </a:p>
          <a:p>
            <a:r>
              <a:rPr lang="en-GB" baseline="0" dirty="0"/>
              <a:t>Interaction variance = 8sigmasq/n  as add variance of </a:t>
            </a:r>
            <a:r>
              <a:rPr lang="en-GB" baseline="0" dirty="0" err="1"/>
              <a:t>trt</a:t>
            </a:r>
            <a:r>
              <a:rPr lang="en-GB" baseline="0" dirty="0"/>
              <a:t> effect within each subgroup which =4/n as number per subgroup is half total</a:t>
            </a:r>
          </a:p>
          <a:p>
            <a:r>
              <a:rPr lang="en-GB" baseline="0" dirty="0"/>
              <a:t>N </a:t>
            </a:r>
            <a:r>
              <a:rPr lang="en-GB" baseline="0" dirty="0" err="1"/>
              <a:t>proportoinal</a:t>
            </a:r>
            <a:r>
              <a:rPr lang="en-GB" baseline="0" dirty="0"/>
              <a:t> to variance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See </a:t>
            </a:r>
            <a:r>
              <a:rPr lang="en-GB" dirty="0" err="1"/>
              <a:t>Senn</a:t>
            </a:r>
            <a:r>
              <a:rPr lang="en-GB" dirty="0"/>
              <a:t> page 205</a:t>
            </a:r>
          </a:p>
          <a:p>
            <a:endParaRPr lang="en-GB" dirty="0"/>
          </a:p>
          <a:p>
            <a:r>
              <a:rPr lang="en-GB" dirty="0"/>
              <a:t>Interaction power</a:t>
            </a:r>
          </a:p>
          <a:p>
            <a:endParaRPr lang="en-GB" dirty="0"/>
          </a:p>
          <a:p>
            <a:r>
              <a:rPr lang="en-GB" dirty="0"/>
              <a:t>Main effect variance = 2sigmasq/n (n = total</a:t>
            </a:r>
            <a:r>
              <a:rPr lang="en-GB" baseline="0" dirty="0"/>
              <a:t> no. per arm)</a:t>
            </a:r>
          </a:p>
          <a:p>
            <a:r>
              <a:rPr lang="en-GB" baseline="0" dirty="0"/>
              <a:t>Interaction variance = 8sigmasq/n  as add variance of </a:t>
            </a:r>
            <a:r>
              <a:rPr lang="en-GB" baseline="0" dirty="0" err="1"/>
              <a:t>trt</a:t>
            </a:r>
            <a:r>
              <a:rPr lang="en-GB" baseline="0" dirty="0"/>
              <a:t> effect within each subgroup which =4/n as number per subgroup is half total</a:t>
            </a:r>
          </a:p>
          <a:p>
            <a:r>
              <a:rPr lang="en-GB" baseline="0" dirty="0"/>
              <a:t>N </a:t>
            </a:r>
            <a:r>
              <a:rPr lang="en-GB" baseline="0" dirty="0" err="1"/>
              <a:t>proportoinal</a:t>
            </a:r>
            <a:r>
              <a:rPr lang="en-GB" baseline="0" dirty="0"/>
              <a:t> to variance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B961D-2F77-4352-AD6A-80D937EDEB34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xfrm>
            <a:off x="996423" y="4861155"/>
            <a:ext cx="5114745" cy="4605821"/>
          </a:xfrm>
          <a:noFill/>
          <a:ln/>
        </p:spPr>
        <p:txBody>
          <a:bodyPr/>
          <a:lstStyle/>
          <a:p>
            <a:endParaRPr lang="en-GB" sz="1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897386C-99A9-46F3-849A-F6FC68247A0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Times New Roman" pitchFamily="18" charset="0"/>
              </a:rPr>
              <a:t>JAR:  ADD DOSES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74118-7256-4669-98E4-B6245092B8A6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270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Study 6</a:t>
            </a:r>
          </a:p>
          <a:p>
            <a:endParaRPr lang="en-GB" dirty="0"/>
          </a:p>
          <a:p>
            <a:r>
              <a:rPr lang="en-GB" dirty="0"/>
              <a:t>Overall results</a:t>
            </a:r>
          </a:p>
          <a:p>
            <a:endParaRPr lang="en-GB" dirty="0"/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V100doc versus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docetaxel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alone,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estimated hazard ratio was 0.64 (</a:t>
            </a:r>
            <a:r>
              <a:rPr lang="en-GB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  .037 [one-sided] and .074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[two-sided]; 95% CI, 0.38 to 1.05). For V300doc versus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docetaxel</a:t>
            </a:r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alone, the estimated hazard ratio was 0.83 (</a:t>
            </a:r>
            <a:r>
              <a:rPr lang="en-GB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P.231 [one-sided] and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.461 [two-sided]; 95% CI, 0.50 to 1.36).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Study 7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</a:p>
          <a:p>
            <a:endParaRPr lang="en-GB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Hazard Ratio = </a:t>
            </a:r>
            <a:r>
              <a:rPr lang="en-US" sz="1200" b="1" dirty="0">
                <a:solidFill>
                  <a:schemeClr val="bg1"/>
                </a:solidFill>
              </a:rPr>
              <a:t>0.76                            </a:t>
            </a:r>
            <a:r>
              <a:rPr lang="en-GB" sz="1200" b="1" dirty="0">
                <a:solidFill>
                  <a:schemeClr val="bg1"/>
                </a:solidFill>
              </a:rPr>
              <a:t>95% C.I. = (0.50 to 1.15) </a:t>
            </a:r>
          </a:p>
          <a:p>
            <a:endParaRPr lang="en-GB" sz="12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Male</a:t>
            </a:r>
          </a:p>
          <a:p>
            <a:endParaRPr lang="en-GB" sz="12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Hazard Ratio = </a:t>
            </a:r>
            <a:r>
              <a:rPr lang="en-US" sz="1200" b="1" dirty="0">
                <a:solidFill>
                  <a:srgbClr val="000000"/>
                </a:solidFill>
                <a:latin typeface="SAS Monospace" pitchFamily="49" charset="0"/>
              </a:rPr>
              <a:t>1.046             </a:t>
            </a:r>
            <a:r>
              <a:rPr lang="en-GB" sz="1200" b="1" dirty="0">
                <a:solidFill>
                  <a:schemeClr val="bg1"/>
                </a:solidFill>
              </a:rPr>
              <a:t>95% C.I. = (0.64 to 1.71) </a:t>
            </a:r>
          </a:p>
          <a:p>
            <a:endParaRPr lang="en-GB" sz="12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Female</a:t>
            </a:r>
          </a:p>
          <a:p>
            <a:endParaRPr lang="en-GB" sz="12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Hazard Ratio = </a:t>
            </a:r>
            <a:r>
              <a:rPr lang="en-US" sz="1200" b="1" dirty="0">
                <a:solidFill>
                  <a:srgbClr val="000000"/>
                </a:solidFill>
                <a:latin typeface="SAS Monospace" pitchFamily="49" charset="0"/>
              </a:rPr>
              <a:t>0.466            </a:t>
            </a:r>
            <a:r>
              <a:rPr lang="en-GB" sz="1200" b="1" dirty="0">
                <a:solidFill>
                  <a:schemeClr val="bg1"/>
                </a:solidFill>
              </a:rPr>
              <a:t>95% C.I. = (</a:t>
            </a:r>
            <a:r>
              <a:rPr lang="en-US" sz="1200" b="1" dirty="0">
                <a:solidFill>
                  <a:srgbClr val="000000"/>
                </a:solidFill>
                <a:latin typeface="SAS Monospace" pitchFamily="49" charset="0"/>
              </a:rPr>
              <a:t>0.20</a:t>
            </a:r>
            <a:r>
              <a:rPr lang="en-GB" sz="1200" b="1" dirty="0">
                <a:solidFill>
                  <a:schemeClr val="bg1"/>
                </a:solidFill>
              </a:rPr>
              <a:t> to 1.08) </a:t>
            </a:r>
          </a:p>
          <a:p>
            <a:endParaRPr lang="en-GB" sz="12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Refs</a:t>
            </a:r>
          </a:p>
          <a:p>
            <a:endParaRPr lang="en-GB" sz="12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Heymach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2007,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JCO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VOLUME 25  NUMBER 27  SEPTEMBER 20 2007</a:t>
            </a:r>
          </a:p>
          <a:p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Hetmach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2008,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JCO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VOLUME 26  NUMBER 33  NOVEMBER 20 2008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9395C-D1BA-4D34-9C05-4261DAB27865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563" y="142852"/>
            <a:ext cx="7791450" cy="1573200"/>
          </a:xfrm>
        </p:spPr>
        <p:txBody>
          <a:bodyPr anchor="b" anchorCtr="0"/>
          <a:lstStyle>
            <a:lvl1pPr>
              <a:lnSpc>
                <a:spcPct val="100000"/>
              </a:lnSpc>
              <a:defRPr sz="46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9563" y="3390912"/>
            <a:ext cx="7548585" cy="1752600"/>
          </a:xfrm>
        </p:spPr>
        <p:txBody>
          <a:bodyPr/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add Event/Speaker title</a:t>
            </a:r>
            <a:br>
              <a:rPr lang="en-US" dirty="0"/>
            </a:br>
            <a:r>
              <a:rPr lang="en-US" dirty="0"/>
              <a:t>00 Month Year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0012" y="1714488"/>
            <a:ext cx="7795763" cy="1573200"/>
          </a:xfrm>
          <a:noFill/>
          <a:ln>
            <a:noFill/>
          </a:ln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6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add Secondary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284400" y="5648400"/>
            <a:ext cx="3463200" cy="63360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400"/>
            </a:lvl1pPr>
          </a:lstStyle>
          <a:p>
            <a:r>
              <a:rPr lang="en-GB" dirty="0"/>
              <a:t>Click icon to add classification from picture folder ‘AZ Graphics’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8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13200" y="3714752"/>
            <a:ext cx="39600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4643438" y="3714752"/>
            <a:ext cx="39600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09600" y="1760400"/>
            <a:ext cx="6706800" cy="1811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8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13200" y="3714752"/>
            <a:ext cx="26748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3268800" y="3714752"/>
            <a:ext cx="26748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220800" y="3714752"/>
            <a:ext cx="26748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09600" y="1760400"/>
            <a:ext cx="6706800" cy="1811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3976648" cy="10826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14904" y="0"/>
            <a:ext cx="442909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09600" y="1760400"/>
            <a:ext cx="3960000" cy="3960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9600" y="1760400"/>
            <a:ext cx="8405804" cy="1811476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09600" y="274638"/>
            <a:ext cx="8415338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 of contents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342900" indent="-342900">
              <a:buClrTx/>
              <a:buFont typeface="+mj-lt"/>
              <a:buAutoNum type="arabicPeriod"/>
              <a:defRPr b="1">
                <a:latin typeface="Arial" pitchFamily="34" charset="0"/>
                <a:cs typeface="Arial" pitchFamily="34" charset="0"/>
              </a:defRPr>
            </a:lvl1pPr>
            <a:lvl2pPr marL="720000" indent="-180000">
              <a:defRPr sz="1600" baseline="0">
                <a:latin typeface="Arial" pitchFamily="34" charset="0"/>
                <a:cs typeface="Arial" pitchFamily="34" charset="0"/>
              </a:defRPr>
            </a:lvl2pPr>
            <a:lvl3pPr marL="900000">
              <a:defRPr sz="16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Section one</a:t>
            </a:r>
          </a:p>
          <a:p>
            <a:pPr lvl="1"/>
            <a:r>
              <a:rPr lang="en-US" dirty="0"/>
              <a:t>Item one</a:t>
            </a:r>
          </a:p>
          <a:p>
            <a:pPr lvl="2"/>
            <a:r>
              <a:rPr lang="en-US" dirty="0"/>
              <a:t>Sub item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8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Z_SYMBOL_RGB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4863" y="6202363"/>
            <a:ext cx="4683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BF23E-E698-4C32-A9A3-C871197467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49EFDC-ECB6-4E42-A9B2-B3560958F3B5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7F37F-3783-4906-B4D5-5213280E11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08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09600" y="1760400"/>
            <a:ext cx="6706800" cy="4424400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8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14325" y="1760538"/>
            <a:ext cx="6705600" cy="4425950"/>
          </a:xfrm>
        </p:spPr>
        <p:txBody>
          <a:bodyPr/>
          <a:lstStyle>
            <a:lvl1pPr marL="266400" indent="-266400">
              <a:buClr>
                <a:schemeClr val="tx2"/>
              </a:buClr>
              <a:buFont typeface="Arial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/>
            </a:lvl2pPr>
            <a:lvl3pPr>
              <a:defRPr sz="1600" baseline="0">
                <a:latin typeface="Arial" pitchFamily="34" charset="0"/>
                <a:cs typeface="Arial" pitchFamily="34" charset="0"/>
              </a:defRPr>
            </a:lvl3pPr>
            <a:lvl4pPr marL="622800" indent="-180000">
              <a:defRPr sz="1600">
                <a:latin typeface="Arial" pitchFamily="34" charset="0"/>
                <a:cs typeface="Arial" pitchFamily="34" charset="0"/>
              </a:defRPr>
            </a:lvl4pPr>
            <a:lvl5pPr marL="622800">
              <a:defRPr sz="16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74638"/>
            <a:ext cx="8415338" cy="12969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  <a:prstGeom prst="rect">
            <a:avLst/>
          </a:prstGeom>
        </p:spPr>
        <p:txBody>
          <a:bodyPr/>
          <a:lstStyle>
            <a:lvl1pPr marL="0" inden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74638"/>
            <a:ext cx="8415338" cy="12969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  <a:prstGeom prst="rect">
            <a:avLst/>
          </a:prstGeom>
        </p:spPr>
        <p:txBody>
          <a:bodyPr/>
          <a:lstStyle>
            <a:lvl1pPr marL="0" indent="0">
              <a:defRPr sz="2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9600" y="1760400"/>
            <a:ext cx="6706800" cy="4424400"/>
          </a:xfrm>
          <a:prstGeom prst="rect">
            <a:avLst/>
          </a:prstGeom>
        </p:spPr>
        <p:txBody>
          <a:bodyPr/>
          <a:lstStyle>
            <a:lvl1pPr marL="0" indent="0">
              <a:defRPr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4325" y="274638"/>
            <a:ext cx="8415338" cy="12969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00000" y="1760400"/>
            <a:ext cx="3960000" cy="3960000"/>
          </a:xfrm>
        </p:spPr>
        <p:txBody>
          <a:bodyPr/>
          <a:lstStyle>
            <a:lvl1pPr marL="180000" indent="-180000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9600" y="1760400"/>
            <a:ext cx="3960000" cy="3960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74638"/>
            <a:ext cx="4678363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20" y="1949787"/>
            <a:ext cx="4680774" cy="22833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defRPr sz="36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add Secondary title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5743178" y="2485275"/>
            <a:ext cx="3391200" cy="4356000"/>
          </a:xfrm>
          <a:prstGeom prst="rect">
            <a:avLst/>
          </a:prstGeom>
        </p:spPr>
        <p:txBody>
          <a:bodyPr anchor="b" anchorCtr="0"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icon to add number only from picture folder ‘AZ Graphics’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274638"/>
            <a:ext cx="4678363" cy="1656000"/>
          </a:xfrm>
        </p:spPr>
        <p:txBody>
          <a:bodyPr anchor="b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3200" y="1949787"/>
            <a:ext cx="4683732" cy="228330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defRPr sz="3600" b="1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add Secondary title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9144000" cy="192469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wrap="square" lIns="403200" tIns="252000" rIns="403200" bIns="25200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</a:rPr>
              <a:t>Instructions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</a:rPr>
              <a:t>The depth of the legibility box can be altered up or down to fit above the last line of type.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Avoid covering key elements in the image with text. 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356"/>
          </a:xfrm>
          <a:solidFill>
            <a:schemeClr val="tx2">
              <a:alpha val="80000"/>
            </a:schemeClr>
          </a:solidFill>
        </p:spPr>
        <p:txBody>
          <a:bodyPr lIns="403200" tIns="320400" rIns="403200" bIns="320400">
            <a:sp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4000"/>
          </a:xfrm>
          <a:solidFill>
            <a:schemeClr val="tx2">
              <a:alpha val="80000"/>
            </a:schemeClr>
          </a:solidFill>
        </p:spPr>
        <p:txBody>
          <a:bodyPr lIns="403200" tIns="320400" rIns="403200" bIns="320400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04000"/>
            <a:ext cx="9144000" cy="5789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4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body text. The legibility box will resize automatically when adding more lines.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578959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4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body text. The legibility box will resize automatically when adding more lines.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57760"/>
            <a:ext cx="9144000" cy="2000264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403200" tIns="180000" rIns="403200" bIns="180000" anchor="b" anchorCtr="0">
            <a:noAutofit/>
          </a:bodyPr>
          <a:lstStyle>
            <a:lvl1pPr marL="0" indent="0">
              <a:defRPr sz="14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body text. The depth of the legibility box can be altered up or down to fit above the last line of type.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2428868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9144000" cy="192469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 lIns="403200" tIns="252000" rIns="403200" bIns="252000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FFFF"/>
                </a:solidFill>
              </a:rPr>
              <a:t>Instructions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FFFFFF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FFFF"/>
                </a:solidFill>
              </a:rPr>
              <a:t>The depth of the legibility box can be altered up or down to fit above the last line of type.</a:t>
            </a:r>
            <a:br>
              <a:rPr lang="en-US" sz="1400" dirty="0">
                <a:solidFill>
                  <a:srgbClr val="FFFFFF"/>
                </a:solidFill>
              </a:rPr>
            </a:br>
            <a:br>
              <a:rPr lang="en-US" sz="1400" dirty="0">
                <a:solidFill>
                  <a:srgbClr val="FFFFFF"/>
                </a:solidFill>
              </a:rPr>
            </a:br>
            <a:r>
              <a:rPr lang="en-US" sz="1400" dirty="0">
                <a:solidFill>
                  <a:srgbClr val="FFFFFF"/>
                </a:solidFill>
              </a:rPr>
              <a:t>Avoid covering key elements in the image with text. 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3356"/>
          </a:xfrm>
          <a:solidFill>
            <a:schemeClr val="tx1">
              <a:alpha val="60000"/>
            </a:schemeClr>
          </a:solidFill>
        </p:spPr>
        <p:txBody>
          <a:bodyPr lIns="403200" tIns="320400" rIns="403200" bIns="320400">
            <a:sp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4000"/>
          </a:xfrm>
          <a:solidFill>
            <a:schemeClr val="tx1">
              <a:alpha val="60000"/>
            </a:schemeClr>
          </a:solidFill>
        </p:spPr>
        <p:txBody>
          <a:bodyPr lIns="403200" tIns="320400" rIns="403200" bIns="320400">
            <a:no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04000"/>
            <a:ext cx="9144000" cy="57895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4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body text. The legibility box will resize automatically when adding more lines.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2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00000" y="1760400"/>
            <a:ext cx="3960000" cy="1872000"/>
          </a:xfrm>
        </p:spPr>
        <p:txBody>
          <a:bodyPr/>
          <a:lstStyle>
            <a:lvl1pPr marL="180000" indent="-180000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9600" y="1760400"/>
            <a:ext cx="3960000" cy="3960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6"/>
          </p:nvPr>
        </p:nvSpPr>
        <p:spPr>
          <a:xfrm>
            <a:off x="4502990" y="3848103"/>
            <a:ext cx="3960000" cy="1872000"/>
          </a:xfrm>
        </p:spPr>
        <p:txBody>
          <a:bodyPr/>
          <a:lstStyle>
            <a:lvl1pPr marL="180000" indent="-180000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578959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403200" tIns="180000" rIns="403200" bIns="180000">
            <a:spAutoFit/>
          </a:bodyPr>
          <a:lstStyle>
            <a:lvl1pPr marL="0" indent="0">
              <a:defRPr sz="14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body text. The legibility box will resize automatically when adding more lines.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4000517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57760"/>
            <a:ext cx="9144000" cy="20016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lIns="403200" tIns="180000" rIns="403200" bIns="180000" anchor="b" anchorCtr="0">
            <a:noAutofit/>
          </a:bodyPr>
          <a:lstStyle>
            <a:lvl1pPr marL="0" indent="0">
              <a:defRPr sz="14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Click to add body text. The depth of the legibility box can be altered up or down to fit above the last line of type.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-32" y="1928802"/>
            <a:ext cx="7215213" cy="1357309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400" b="1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400" b="1"/>
            </a:lvl2pPr>
          </a:lstStyle>
          <a:p>
            <a:pPr lvl="0"/>
            <a:r>
              <a:rPr lang="en-US" dirty="0"/>
              <a:t>How to insert a background image:</a:t>
            </a:r>
            <a:br>
              <a:rPr lang="en-US" dirty="0"/>
            </a:br>
            <a:r>
              <a:rPr lang="en-US" dirty="0"/>
              <a:t>1. Using the mouse right click the white space &gt; Select ‘Format Background’ </a:t>
            </a:r>
            <a:br>
              <a:rPr lang="en-US" dirty="0"/>
            </a:br>
            <a:r>
              <a:rPr lang="en-US" dirty="0"/>
              <a:t>2. Tick ‘Picture or texture fill’ </a:t>
            </a:r>
            <a:br>
              <a:rPr lang="en-US" dirty="0"/>
            </a:br>
            <a:r>
              <a:rPr lang="en-US" dirty="0"/>
              <a:t>3. Click the ‘File’ button </a:t>
            </a:r>
            <a:br>
              <a:rPr lang="en-US" dirty="0"/>
            </a:br>
            <a:r>
              <a:rPr lang="en-US" dirty="0"/>
              <a:t>4. Select your picture, click ‘Insert’ &gt; ‘Close’ </a:t>
            </a:r>
            <a:br>
              <a:rPr lang="en-US" dirty="0"/>
            </a:br>
            <a:r>
              <a:rPr lang="en-US" dirty="0"/>
              <a:t>5. Remove this textbox when ready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00000" y="1760400"/>
            <a:ext cx="3960000" cy="3960000"/>
          </a:xfrm>
        </p:spPr>
        <p:txBody>
          <a:bodyPr/>
          <a:lstStyle>
            <a:lvl1pPr marL="180000" indent="-180000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/>
          </p:nvPr>
        </p:nvSpPr>
        <p:spPr>
          <a:xfrm>
            <a:off x="309600" y="1760400"/>
            <a:ext cx="3960000" cy="3960000"/>
          </a:xfrm>
        </p:spPr>
        <p:txBody>
          <a:bodyPr/>
          <a:lstStyle>
            <a:lvl1pPr marL="180000" indent="-180000"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8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13200" y="1760400"/>
            <a:ext cx="2674800" cy="3960000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>
          <a:xfrm>
            <a:off x="3268800" y="1760400"/>
            <a:ext cx="2674800" cy="3960000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220800" y="1760400"/>
            <a:ext cx="2674800" cy="3960000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9600" y="274638"/>
            <a:ext cx="8415338" cy="51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9600" y="784800"/>
            <a:ext cx="8416800" cy="511200"/>
          </a:xfrm>
        </p:spPr>
        <p:txBody>
          <a:bodyPr/>
          <a:lstStyle>
            <a:lvl1pPr marL="0" indent="0">
              <a:buNone/>
              <a:defRPr sz="28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Secondary title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13200" y="3714752"/>
            <a:ext cx="6706800" cy="2005648"/>
          </a:xfrm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09600" y="1760400"/>
            <a:ext cx="6706800" cy="1811476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600" y="274638"/>
            <a:ext cx="8415338" cy="5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5" y="1760538"/>
            <a:ext cx="67056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354000"/>
            <a:ext cx="46672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45720" rIns="1800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1748D8EB-9301-403A-889B-E8DDB32CFF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 descr="AZ_SYMBOL_RGB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413200" y="6051600"/>
            <a:ext cx="469096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842" r:id="rId2"/>
    <p:sldLayoutId id="2147483935" r:id="rId3"/>
    <p:sldLayoutId id="2147483854" r:id="rId4"/>
    <p:sldLayoutId id="2147483844" r:id="rId5"/>
    <p:sldLayoutId id="2147483955" r:id="rId6"/>
    <p:sldLayoutId id="2147483957" r:id="rId7"/>
    <p:sldLayoutId id="2147483853" r:id="rId8"/>
    <p:sldLayoutId id="2147483956" r:id="rId9"/>
    <p:sldLayoutId id="2147483954" r:id="rId10"/>
    <p:sldLayoutId id="2147483953" r:id="rId11"/>
    <p:sldLayoutId id="2147483948" r:id="rId12"/>
    <p:sldLayoutId id="2147483947" r:id="rId13"/>
    <p:sldLayoutId id="2147483855" r:id="rId14"/>
    <p:sldLayoutId id="2147483852" r:id="rId15"/>
    <p:sldLayoutId id="2147483847" r:id="rId16"/>
    <p:sldLayoutId id="2147483958" r:id="rId17"/>
    <p:sldLayoutId id="2147483983" r:id="rId18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180000" indent="-180000" algn="l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0000" indent="-180000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-"/>
        <a:defRPr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622300" indent="-180975" algn="l" rtl="0" eaLnBrk="1" fontAlgn="base" hangingPunct="1">
        <a:spcBef>
          <a:spcPct val="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622800" indent="-1800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622800" indent="-1800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1620838" indent="-176213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8038" indent="-176213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5238" indent="-176213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2438" indent="-176213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4016-2ABE-4D10-B215-A513BEF933EA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750CC-A473-49FA-8C46-F9BA2203F55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9ECE4-0CA1-4A5B-B544-980B8508E882}" type="datetimeFigureOut">
              <a:rPr lang="en-GB" smtClean="0"/>
              <a:pPr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ABA6-959E-484F-B3B9-C68391CAC69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8000" anchor="t" anchorCtr="0"/>
          <a:lstStyle/>
          <a:p>
            <a:pPr>
              <a:defRPr/>
            </a:pPr>
            <a:endParaRPr lang="en-GB"/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74638"/>
            <a:ext cx="84153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7950" y="6243638"/>
            <a:ext cx="4667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/>
          <a:lstStyle/>
          <a:p>
            <a:pPr algn="r">
              <a:defRPr/>
            </a:pPr>
            <a:endParaRPr lang="en-GB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873" r:id="rId3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55613" indent="-96838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808038" indent="-173038" algn="l" rtl="0" eaLnBrk="0" fontAlgn="base" hangingPunct="0">
        <a:spcBef>
          <a:spcPct val="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4pPr>
      <a:lvl5pPr marL="1163638" indent="-176213" algn="l" rtl="0" eaLnBrk="0" fontAlgn="base" hangingPunct="0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5pPr>
      <a:lvl6pPr marL="16208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6pPr>
      <a:lvl7pPr marL="20780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7pPr>
      <a:lvl8pPr marL="25352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8pPr>
      <a:lvl9pPr marL="29924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74638"/>
            <a:ext cx="84153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7" r:id="rId2"/>
    <p:sldLayoutId id="2147483862" r:id="rId3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55613" indent="-96838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808038" indent="-173038" algn="l" rtl="0" eaLnBrk="0" fontAlgn="base" hangingPunct="0">
        <a:spcBef>
          <a:spcPct val="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4pPr>
      <a:lvl5pPr marL="1163638" indent="-176213" algn="l" rtl="0" eaLnBrk="0" fontAlgn="base" hangingPunct="0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5pPr>
      <a:lvl6pPr marL="16208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6pPr>
      <a:lvl7pPr marL="20780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7pPr>
      <a:lvl8pPr marL="25352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8pPr>
      <a:lvl9pPr marL="29924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74638"/>
            <a:ext cx="84153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68" r:id="rId2"/>
    <p:sldLayoutId id="2147483884" r:id="rId3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cs typeface="+mn-cs"/>
        </a:defRPr>
      </a:lvl2pPr>
      <a:lvl3pPr marL="455613" indent="-96838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  <a:cs typeface="+mn-cs"/>
        </a:defRPr>
      </a:lvl3pPr>
      <a:lvl4pPr marL="808038" indent="-173038" algn="l" rtl="0" eaLnBrk="0" fontAlgn="base" hangingPunct="0">
        <a:spcBef>
          <a:spcPct val="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  <a:cs typeface="+mn-cs"/>
        </a:defRPr>
      </a:lvl4pPr>
      <a:lvl5pPr marL="1163638" indent="-176213" algn="l" rtl="0" eaLnBrk="0" fontAlgn="base" hangingPunct="0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5pPr>
      <a:lvl6pPr marL="16208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6pPr>
      <a:lvl7pPr marL="20780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7pPr>
      <a:lvl8pPr marL="25352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8pPr>
      <a:lvl9pPr marL="29924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74638"/>
            <a:ext cx="4678363" cy="165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0000" b="1">
          <a:solidFill>
            <a:schemeClr val="accent1"/>
          </a:solidFill>
          <a:latin typeface="+mn-lt"/>
          <a:ea typeface="+mn-ea"/>
          <a:cs typeface="+mn-cs"/>
        </a:defRPr>
      </a:lvl1pPr>
      <a:lvl2pPr marL="179388" indent="-1778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50000" b="1">
          <a:solidFill>
            <a:schemeClr val="accent1"/>
          </a:solidFill>
          <a:latin typeface="+mn-lt"/>
        </a:defRPr>
      </a:lvl2pPr>
      <a:lvl3pPr marL="455613" indent="-96838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Font typeface="Arial" charset="0"/>
        <a:buChar char="-"/>
        <a:defRPr sz="50000" b="1">
          <a:solidFill>
            <a:schemeClr val="accent1"/>
          </a:solidFill>
          <a:latin typeface="+mn-lt"/>
        </a:defRPr>
      </a:lvl3pPr>
      <a:lvl4pPr marL="808038" indent="-173038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50000" b="1">
          <a:solidFill>
            <a:schemeClr val="accent1"/>
          </a:solidFill>
          <a:latin typeface="+mn-lt"/>
        </a:defRPr>
      </a:lvl4pPr>
      <a:lvl5pPr marL="1163638" indent="-176213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buChar char="•"/>
        <a:defRPr sz="50000" b="1">
          <a:solidFill>
            <a:schemeClr val="accent1"/>
          </a:solidFill>
          <a:latin typeface="+mn-lt"/>
        </a:defRPr>
      </a:lvl5pPr>
      <a:lvl6pPr marL="1620838" indent="-176213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50000" b="1">
          <a:solidFill>
            <a:schemeClr val="accent1"/>
          </a:solidFill>
          <a:latin typeface="+mn-lt"/>
        </a:defRPr>
      </a:lvl6pPr>
      <a:lvl7pPr marL="2078038" indent="-176213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50000" b="1">
          <a:solidFill>
            <a:schemeClr val="accent1"/>
          </a:solidFill>
          <a:latin typeface="+mn-lt"/>
        </a:defRPr>
      </a:lvl7pPr>
      <a:lvl8pPr marL="2535238" indent="-176213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50000" b="1">
          <a:solidFill>
            <a:schemeClr val="accent1"/>
          </a:solidFill>
          <a:latin typeface="+mn-lt"/>
        </a:defRPr>
      </a:lvl8pPr>
      <a:lvl9pPr marL="2992438" indent="-176213" algn="r" rtl="0" fontAlgn="base">
        <a:lnSpc>
          <a:spcPct val="85000"/>
        </a:lnSpc>
        <a:spcBef>
          <a:spcPct val="0"/>
        </a:spcBef>
        <a:spcAft>
          <a:spcPct val="0"/>
        </a:spcAft>
        <a:buChar char="•"/>
        <a:defRPr sz="500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74638"/>
            <a:ext cx="8415338" cy="115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38" r:id="rId2"/>
    <p:sldLayoutId id="2147483943" r:id="rId3"/>
    <p:sldLayoutId id="2147483944" r:id="rId4"/>
    <p:sldLayoutId id="2147483945" r:id="rId5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55613" indent="-96838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808038" indent="-173038" algn="l" rtl="0" eaLnBrk="0" fontAlgn="base" hangingPunct="0">
        <a:spcBef>
          <a:spcPct val="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4pPr>
      <a:lvl5pPr marL="1163638" indent="-176213" algn="l" rtl="0" eaLnBrk="0" fontAlgn="base" hangingPunct="0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5pPr>
      <a:lvl6pPr marL="16208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6pPr>
      <a:lvl7pPr marL="20780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7pPr>
      <a:lvl8pPr marL="25352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8pPr>
      <a:lvl9pPr marL="29924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74638"/>
            <a:ext cx="8415338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9" r:id="rId2"/>
    <p:sldLayoutId id="2147483950" r:id="rId3"/>
    <p:sldLayoutId id="2147483951" r:id="rId4"/>
    <p:sldLayoutId id="2147483952" r:id="rId5"/>
  </p:sldLayoutIdLst>
  <p:hf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2pPr>
      <a:lvl3pPr marL="455613" indent="-96838" algn="l" rtl="0" eaLnBrk="0" fontAlgn="base" hangingPunct="0">
        <a:spcBef>
          <a:spcPct val="0"/>
        </a:spcBef>
        <a:spcAft>
          <a:spcPct val="0"/>
        </a:spcAft>
        <a:buFont typeface="Arial" charset="0"/>
        <a:buChar char="-"/>
        <a:defRPr b="1">
          <a:solidFill>
            <a:schemeClr val="tx1"/>
          </a:solidFill>
          <a:latin typeface="+mn-lt"/>
        </a:defRPr>
      </a:lvl3pPr>
      <a:lvl4pPr marL="808038" indent="-173038" algn="l" rtl="0" eaLnBrk="0" fontAlgn="base" hangingPunct="0">
        <a:spcBef>
          <a:spcPct val="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4pPr>
      <a:lvl5pPr marL="1163638" indent="-176213" algn="l" rtl="0" eaLnBrk="0" fontAlgn="base" hangingPunct="0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5pPr>
      <a:lvl6pPr marL="16208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6pPr>
      <a:lvl7pPr marL="20780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7pPr>
      <a:lvl8pPr marL="25352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8pPr>
      <a:lvl9pPr marL="2992438" indent="-176213" algn="l" rtl="0" fontAlgn="base">
        <a:spcBef>
          <a:spcPct val="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@stonebiostatistics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benefits?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365" y="1929626"/>
            <a:ext cx="7548585" cy="1752600"/>
          </a:xfrm>
        </p:spPr>
        <p:txBody>
          <a:bodyPr/>
          <a:lstStyle/>
          <a:p>
            <a:r>
              <a:rPr lang="en-GB" dirty="0"/>
              <a:t>Andrew Stone </a:t>
            </a:r>
            <a:r>
              <a:rPr lang="en-GB" dirty="0" err="1"/>
              <a:t>B&amp;I</a:t>
            </a:r>
            <a:r>
              <a:rPr lang="en-GB" dirty="0"/>
              <a:t> TA Head Oncology</a:t>
            </a:r>
          </a:p>
          <a:p>
            <a:r>
              <a:rPr lang="en-GB" dirty="0"/>
              <a:t>AstraZeneca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9312" y="4862572"/>
            <a:ext cx="7091438" cy="1761748"/>
            <a:chOff x="369312" y="4862572"/>
            <a:chExt cx="7091438" cy="17617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312" y="4862572"/>
              <a:ext cx="3325375" cy="17617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789680" y="5201920"/>
              <a:ext cx="36710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E:  </a:t>
              </a:r>
              <a:r>
                <a:rPr lang="en-GB" dirty="0">
                  <a:hlinkClick r:id="rId3"/>
                </a:rPr>
                <a:t>andrew@stonebiostatistics.com</a:t>
              </a:r>
              <a:endParaRPr lang="en-GB" dirty="0"/>
            </a:p>
            <a:p>
              <a:r>
                <a:rPr lang="en-GB" dirty="0"/>
                <a:t>T: +44 (0) 7919 211836</a:t>
              </a:r>
            </a:p>
            <a:p>
              <a:r>
                <a:rPr lang="en-GB" dirty="0"/>
                <a:t>W:  www.stonebiostatistics.com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 good design  - </a:t>
            </a:r>
            <a:r>
              <a:rPr lang="en-US" dirty="0" err="1">
                <a:latin typeface="Arial" charset="0"/>
                <a:cs typeface="Arial" charset="0"/>
              </a:rPr>
              <a:t>olaparib</a:t>
            </a:r>
            <a:r>
              <a:rPr lang="en-US" dirty="0">
                <a:latin typeface="Arial" charset="0"/>
                <a:cs typeface="Arial" charset="0"/>
              </a:rPr>
              <a:t> 2</a:t>
            </a:r>
            <a:r>
              <a:rPr lang="en-US" baseline="30000" dirty="0">
                <a:latin typeface="Arial" charset="0"/>
                <a:cs typeface="Arial" charset="0"/>
              </a:rPr>
              <a:t>nd</a:t>
            </a:r>
            <a:r>
              <a:rPr lang="en-US" dirty="0">
                <a:latin typeface="Arial" charset="0"/>
                <a:cs typeface="Arial" charset="0"/>
              </a:rPr>
              <a:t> line gastric cancer 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-684584" y="1148631"/>
          <a:ext cx="8434388" cy="426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4208" y="1052736"/>
            <a:ext cx="477054" cy="4464496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900" dirty="0">
                <a:solidFill>
                  <a:schemeClr val="tx1"/>
                </a:solidFill>
                <a:cs typeface="Arial" pitchFamily="34" charset="0"/>
              </a:rPr>
              <a:t>Disease progression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79512" y="6093296"/>
            <a:ext cx="87487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Recruitment to ATM positive arm was closed once 60 ATM positive patients had been randomised.</a:t>
            </a:r>
          </a:p>
          <a:p>
            <a:pPr>
              <a:spcAft>
                <a:spcPts val="600"/>
              </a:spcAft>
              <a:defRPr/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0312" y="1052736"/>
            <a:ext cx="477054" cy="4464496"/>
          </a:xfrm>
          <a:prstGeom prst="rect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1900" dirty="0">
                <a:solidFill>
                  <a:schemeClr val="tx1"/>
                </a:solidFill>
                <a:cs typeface="Arial" pitchFamily="34" charset="0"/>
              </a:rPr>
              <a:t>Follow for Survival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2120" y="6596390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/>
              <a:t>J </a:t>
            </a:r>
            <a:r>
              <a:rPr lang="en-GB" sz="1100" b="0" dirty="0" err="1"/>
              <a:t>Clin</a:t>
            </a:r>
            <a:r>
              <a:rPr lang="en-GB" sz="1100" b="0" dirty="0"/>
              <a:t> </a:t>
            </a:r>
            <a:r>
              <a:rPr lang="en-GB" sz="1100" b="0" dirty="0" err="1"/>
              <a:t>Oncol</a:t>
            </a:r>
            <a:r>
              <a:rPr lang="en-GB" sz="1100" b="0" dirty="0"/>
              <a:t> 31, 2013 (</a:t>
            </a:r>
            <a:r>
              <a:rPr lang="en-GB" sz="1100" b="0" dirty="0" err="1"/>
              <a:t>suppl</a:t>
            </a:r>
            <a:r>
              <a:rPr lang="en-GB" sz="1100" b="0" dirty="0"/>
              <a:t>; </a:t>
            </a:r>
            <a:r>
              <a:rPr lang="en-GB" sz="1100" b="0" dirty="0" err="1"/>
              <a:t>abstr</a:t>
            </a:r>
            <a:r>
              <a:rPr lang="en-GB" sz="1100" b="0" dirty="0"/>
              <a:t> 4013)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r="394"/>
          <a:stretch>
            <a:fillRect/>
          </a:stretch>
        </p:blipFill>
        <p:spPr bwMode="auto">
          <a:xfrm>
            <a:off x="971600" y="2636912"/>
            <a:ext cx="69313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Interpreting the unexpected in Phase 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71600" y="2957456"/>
            <a:ext cx="2376264" cy="259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06805" y="1412776"/>
            <a:ext cx="3809211" cy="1944216"/>
            <a:chOff x="906805" y="1412776"/>
            <a:chExt cx="3809211" cy="1944216"/>
          </a:xfrm>
        </p:grpSpPr>
        <p:sp>
          <p:nvSpPr>
            <p:cNvPr id="14" name="TextBox 13"/>
            <p:cNvSpPr txBox="1"/>
            <p:nvPr/>
          </p:nvSpPr>
          <p:spPr>
            <a:xfrm>
              <a:off x="906805" y="1412776"/>
              <a:ext cx="208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/>
                <a:t>Is this real??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843808" y="1916832"/>
              <a:ext cx="1872208" cy="144016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4507205" y="1484784"/>
            <a:ext cx="265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Taurus star sign!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9552" y="627322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dirty="0"/>
              <a:t>*Simon, </a:t>
            </a:r>
            <a:r>
              <a:rPr lang="en-GB" sz="1600" b="0" dirty="0" err="1"/>
              <a:t>SIM</a:t>
            </a:r>
            <a:r>
              <a:rPr lang="en-GB" sz="1600" b="0" dirty="0"/>
              <a:t> 2002 2909-16.  </a:t>
            </a:r>
          </a:p>
          <a:p>
            <a:r>
              <a:rPr lang="en-GB" sz="1200" b="0" dirty="0"/>
              <a:t>Related non-</a:t>
            </a:r>
            <a:r>
              <a:rPr lang="en-GB" sz="1200" b="0" dirty="0" err="1"/>
              <a:t>bayesian</a:t>
            </a:r>
            <a:r>
              <a:rPr lang="en-GB" sz="1200" b="0" dirty="0"/>
              <a:t> approach by </a:t>
            </a:r>
            <a:r>
              <a:rPr lang="en-GB" sz="1200" b="0" dirty="0" err="1"/>
              <a:t>Senn</a:t>
            </a:r>
            <a:r>
              <a:rPr lang="en-GB" sz="1200" b="0" dirty="0"/>
              <a:t> in Chapter 9 Statistical Issues in Drug Development 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 structured approach to interpretation</a:t>
            </a:r>
            <a:br>
              <a:rPr lang="en-GB" dirty="0"/>
            </a:b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95536" y="3573016"/>
            <a:ext cx="6706800" cy="2005648"/>
          </a:xfrm>
        </p:spPr>
        <p:txBody>
          <a:bodyPr/>
          <a:lstStyle/>
          <a:p>
            <a:r>
              <a:rPr lang="en-GB" sz="1800" dirty="0"/>
              <a:t>Extends following basic result for normal data</a:t>
            </a:r>
          </a:p>
          <a:p>
            <a:pPr lvl="1"/>
            <a:r>
              <a:rPr lang="en-GB" sz="1800" dirty="0"/>
              <a:t>Prior ~ N(</a:t>
            </a:r>
            <a:r>
              <a:rPr lang="en-GB" sz="1800" dirty="0">
                <a:latin typeface="Symbol" pitchFamily="18" charset="2"/>
              </a:rPr>
              <a:t>m,t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/>
              <a:t>) , Likelihood ~ N(</a:t>
            </a:r>
            <a:r>
              <a:rPr lang="en-GB" sz="1800" dirty="0">
                <a:latin typeface="Symbol" pitchFamily="18" charset="2"/>
              </a:rPr>
              <a:t>d,s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/>
              <a:t>)  - in this case </a:t>
            </a:r>
            <a:r>
              <a:rPr lang="en-GB" sz="1800" dirty="0">
                <a:latin typeface="Symbol" pitchFamily="18" charset="2"/>
              </a:rPr>
              <a:t>m</a:t>
            </a:r>
            <a:r>
              <a:rPr lang="en-GB" sz="1800" dirty="0"/>
              <a:t> = 0 and </a:t>
            </a:r>
            <a:r>
              <a:rPr lang="en-GB" sz="1800" dirty="0">
                <a:latin typeface="Symbol" pitchFamily="18" charset="2"/>
              </a:rPr>
              <a:t>t</a:t>
            </a:r>
            <a:r>
              <a:rPr lang="en-GB" sz="1800" baseline="30000" dirty="0">
                <a:latin typeface="Symbol" pitchFamily="18" charset="2"/>
              </a:rPr>
              <a:t>2 </a:t>
            </a:r>
            <a:r>
              <a:rPr lang="en-GB" sz="1800" dirty="0"/>
              <a:t>is pre-specified.</a:t>
            </a:r>
            <a:endParaRPr lang="en-GB" sz="1800" i="1" dirty="0"/>
          </a:p>
          <a:p>
            <a:pPr lvl="1"/>
            <a:r>
              <a:rPr lang="en-GB" sz="1800" i="1" dirty="0"/>
              <a:t>Posterior</a:t>
            </a:r>
            <a:r>
              <a:rPr lang="en-GB" sz="1800" dirty="0"/>
              <a:t> </a:t>
            </a:r>
          </a:p>
          <a:p>
            <a:pPr lvl="2"/>
            <a:r>
              <a:rPr lang="en-GB" sz="1800" dirty="0"/>
              <a:t>mean = (</a:t>
            </a:r>
            <a:r>
              <a:rPr lang="en-GB" sz="1800" dirty="0">
                <a:latin typeface="Symbol" pitchFamily="18" charset="2"/>
              </a:rPr>
              <a:t>s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/{s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+t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}).m  +  (t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/{t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+s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/>
              <a:t>}).</a:t>
            </a:r>
            <a:r>
              <a:rPr lang="en-GB" sz="1800" dirty="0">
                <a:latin typeface="Symbol" pitchFamily="18" charset="2"/>
              </a:rPr>
              <a:t> d</a:t>
            </a:r>
          </a:p>
          <a:p>
            <a:pPr lvl="2"/>
            <a:r>
              <a:rPr lang="en-GB" sz="1800" dirty="0"/>
              <a:t>Variance = </a:t>
            </a:r>
            <a:r>
              <a:rPr lang="en-GB" sz="1800" dirty="0">
                <a:latin typeface="Symbol" pitchFamily="18" charset="2"/>
              </a:rPr>
              <a:t>t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s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/{s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+t</a:t>
            </a:r>
            <a:r>
              <a:rPr lang="en-GB" sz="1800" baseline="30000" dirty="0">
                <a:latin typeface="Symbol" pitchFamily="18" charset="2"/>
              </a:rPr>
              <a:t>2</a:t>
            </a:r>
            <a:r>
              <a:rPr lang="en-GB" sz="1800" dirty="0">
                <a:latin typeface="Symbol" pitchFamily="18" charset="2"/>
              </a:rPr>
              <a:t>}</a:t>
            </a:r>
          </a:p>
          <a:p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23528" y="1761540"/>
            <a:ext cx="7992888" cy="18114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Pre-specify how likely there is to be a treatment-by-subgroup interaction of given size</a:t>
            </a:r>
          </a:p>
          <a:p>
            <a:pPr>
              <a:buFont typeface="Arial" pitchFamily="34" charset="0"/>
              <a:buChar char="•"/>
            </a:pPr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 Use a </a:t>
            </a:r>
            <a:r>
              <a:rPr lang="en-GB" sz="2000" dirty="0" err="1"/>
              <a:t>bayesian</a:t>
            </a:r>
            <a:r>
              <a:rPr lang="en-GB" sz="2000" dirty="0"/>
              <a:t> approach to quantify likely over-estimation of effect*</a:t>
            </a:r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309600" y="784800"/>
            <a:ext cx="8416800" cy="511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>
                <a:solidFill>
                  <a:schemeClr val="accent2"/>
                </a:solidFill>
              </a:rPr>
              <a:t>Incorporating strength of prior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An example – strength of belief reflected in results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Pre-specify chance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13200" y="4735720"/>
            <a:ext cx="8147232" cy="2005648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1800" dirty="0"/>
              <a:t>Do not interpret literally but use to give a guide of likely effect shrinkage</a:t>
            </a:r>
          </a:p>
          <a:p>
            <a:pPr lvl="1"/>
            <a:r>
              <a:rPr lang="en-GB" sz="1800" dirty="0"/>
              <a:t>Based on conversation had prior to </a:t>
            </a:r>
            <a:r>
              <a:rPr lang="en-GB" sz="1800" dirty="0" err="1"/>
              <a:t>unblinding</a:t>
            </a:r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Advanced Analytics Centre (</a:t>
            </a:r>
            <a:r>
              <a:rPr lang="en-GB" sz="1800" dirty="0" err="1"/>
              <a:t>AAC</a:t>
            </a:r>
            <a:r>
              <a:rPr lang="en-GB" sz="1800" dirty="0"/>
              <a:t>) investigating more sophisticated methods to cover &gt;1 subgroup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09600" y="1340768"/>
            <a:ext cx="3902360" cy="3024336"/>
          </a:xfrm>
        </p:spPr>
        <p:txBody>
          <a:bodyPr>
            <a:normAutofit/>
          </a:bodyPr>
          <a:lstStyle/>
          <a:p>
            <a:r>
              <a:rPr lang="en-GB" dirty="0"/>
              <a:t>2.5% probability of interaction*</a:t>
            </a:r>
          </a:p>
          <a:p>
            <a:r>
              <a:rPr lang="en-GB" sz="1600" dirty="0"/>
              <a:t>Female </a:t>
            </a:r>
            <a:r>
              <a:rPr lang="en-GB" sz="1600" dirty="0" err="1"/>
              <a:t>bayes</a:t>
            </a:r>
            <a:r>
              <a:rPr lang="en-GB" sz="1600" dirty="0"/>
              <a:t> = 0.67Female + 0.33male   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29309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/>
              <a:t>* Probability </a:t>
            </a:r>
            <a:r>
              <a:rPr lang="en-GB" sz="1400" b="0" dirty="0" err="1"/>
              <a:t>HRfem</a:t>
            </a:r>
            <a:r>
              <a:rPr lang="en-GB" sz="1400" b="0" dirty="0"/>
              <a:t>/</a:t>
            </a:r>
            <a:r>
              <a:rPr lang="en-GB" sz="1400" b="0" dirty="0" err="1"/>
              <a:t>HRmale</a:t>
            </a:r>
            <a:r>
              <a:rPr lang="en-GB" sz="1400" b="0" dirty="0"/>
              <a:t> =0.67 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70178"/>
            <a:ext cx="4211960" cy="232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414056" y="1340768"/>
            <a:ext cx="4405896" cy="3024336"/>
            <a:chOff x="4414056" y="1340768"/>
            <a:chExt cx="4405896" cy="3024336"/>
          </a:xfrm>
        </p:grpSpPr>
        <p:sp>
          <p:nvSpPr>
            <p:cNvPr id="11" name="Text Placeholder 8"/>
            <p:cNvSpPr txBox="1">
              <a:spLocks/>
            </p:cNvSpPr>
            <p:nvPr/>
          </p:nvSpPr>
          <p:spPr bwMode="auto">
            <a:xfrm>
              <a:off x="4414056" y="1340768"/>
              <a:ext cx="390236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60% probability of interaction*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Female </a:t>
              </a:r>
              <a:r>
                <a:rPr kumimoji="0" lang="en-GB" sz="16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bayes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= 0.96Female + 0.04male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Arial" pitchFamily="34" charset="0"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9992" y="1988840"/>
              <a:ext cx="4319960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predictive biomarker continuous?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8024" y="1844824"/>
            <a:ext cx="39433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Annual number of hospitalizations as a function of baseline biomarker.  </a:t>
            </a:r>
          </a:p>
          <a:p>
            <a:endParaRPr lang="en-GB" dirty="0"/>
          </a:p>
          <a:p>
            <a:r>
              <a:rPr lang="en-GB" dirty="0"/>
              <a:t>Is there enhanced benefit for patients with biomarker &gt; </a:t>
            </a:r>
            <a:r>
              <a:rPr lang="en-GB" i="1" dirty="0"/>
              <a:t>x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If so, what is </a:t>
            </a:r>
            <a:r>
              <a:rPr lang="en-GB" i="1" dirty="0"/>
              <a:t>x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How consistent are our data with pre-existing science?</a:t>
            </a:r>
          </a:p>
          <a:p>
            <a:endParaRPr lang="en-GB" dirty="0"/>
          </a:p>
          <a:p>
            <a:r>
              <a:rPr lang="en-GB" dirty="0"/>
              <a:t>Influence </a:t>
            </a:r>
            <a:r>
              <a:rPr lang="en-GB" dirty="0" err="1"/>
              <a:t>PIII</a:t>
            </a:r>
            <a:r>
              <a:rPr lang="en-GB" dirty="0"/>
              <a:t> design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9600" y="784800"/>
            <a:ext cx="8416800" cy="51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Statistical modelling* to optimise cut-off in </a:t>
            </a:r>
            <a:r>
              <a:rPr kumimoji="0" lang="en-GB" sz="2000" i="0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PII</a:t>
            </a:r>
            <a:endParaRPr kumimoji="0" lang="en-GB" sz="200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One example 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6488668"/>
            <a:ext cx="495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/>
              <a:t>*Paul Metcalfe, Advanced Analytics Centre, AZ</a:t>
            </a:r>
          </a:p>
        </p:txBody>
      </p:sp>
      <p:pic>
        <p:nvPicPr>
          <p:cNvPr id="12" name="Content Placeholder 11" descr="stone (2)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425950" cy="4425950"/>
          </a:xfrm>
        </p:spPr>
      </p:pic>
    </p:spTree>
    <p:extLst>
      <p:ext uri="{BB962C8B-B14F-4D97-AF65-F5344CB8AC3E}">
        <p14:creationId xmlns:p14="http://schemas.microsoft.com/office/powerpoint/2010/main" val="3333132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Confirming benefit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Normally uncertainty left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466725" cy="358775"/>
          </a:xfrm>
        </p:spPr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Olaparib</a:t>
            </a:r>
            <a:r>
              <a:rPr lang="en-GB" dirty="0"/>
              <a:t> gastric design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Co-primary endpoints given </a:t>
            </a:r>
            <a:r>
              <a:rPr lang="en-GB" dirty="0" err="1"/>
              <a:t>PII</a:t>
            </a:r>
            <a:r>
              <a:rPr lang="en-GB" dirty="0"/>
              <a:t> findings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1804392" y="1412776"/>
            <a:ext cx="4927848" cy="2376264"/>
            <a:chOff x="179512" y="1412776"/>
            <a:chExt cx="4927848" cy="237626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1700808"/>
              <a:ext cx="4495800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79512" y="1412776"/>
              <a:ext cx="1595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Phase II data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560" y="3645024"/>
            <a:ext cx="7704856" cy="2952328"/>
            <a:chOff x="611560" y="3645024"/>
            <a:chExt cx="7704856" cy="2952328"/>
          </a:xfrm>
        </p:grpSpPr>
        <p:grpSp>
          <p:nvGrpSpPr>
            <p:cNvPr id="13" name="Group 12"/>
            <p:cNvGrpSpPr/>
            <p:nvPr/>
          </p:nvGrpSpPr>
          <p:grpSpPr>
            <a:xfrm>
              <a:off x="1259632" y="4221088"/>
              <a:ext cx="5512047" cy="2376264"/>
              <a:chOff x="2392363" y="1484784"/>
              <a:chExt cx="5512047" cy="2727325"/>
            </a:xfrm>
          </p:grpSpPr>
          <p:sp>
            <p:nvSpPr>
              <p:cNvPr id="14" name="TextBox 3"/>
              <p:cNvSpPr txBox="1">
                <a:spLocks noChangeArrowheads="1"/>
              </p:cNvSpPr>
              <p:nvPr/>
            </p:nvSpPr>
            <p:spPr bwMode="auto">
              <a:xfrm>
                <a:off x="2392363" y="2573338"/>
                <a:ext cx="1512887" cy="738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GB" altLang="zh-CN" sz="1400" i="1"/>
                  <a:t>Randomise 1:1</a:t>
                </a:r>
              </a:p>
              <a:p>
                <a:pPr eaLnBrk="0" hangingPunct="0"/>
                <a:r>
                  <a:rPr lang="en-GB" altLang="zh-CN" sz="1400" i="1"/>
                  <a:t>Double blind</a:t>
                </a:r>
              </a:p>
              <a:p>
                <a:pPr eaLnBrk="0" hangingPunct="0"/>
                <a:r>
                  <a:rPr lang="en-GB" altLang="zh-CN" sz="1400" i="1"/>
                  <a:t>N=500 pts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000" y="1709738"/>
                <a:ext cx="1601788" cy="79216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400" dirty="0" err="1">
                    <a:solidFill>
                      <a:schemeClr val="tx1"/>
                    </a:solidFill>
                  </a:rPr>
                  <a:t>Olaparib</a:t>
                </a:r>
                <a:r>
                  <a:rPr lang="en-GB" sz="1400" dirty="0">
                    <a:solidFill>
                      <a:schemeClr val="tx1"/>
                    </a:solidFill>
                  </a:rPr>
                  <a:t> + </a:t>
                </a:r>
              </a:p>
              <a:p>
                <a:pPr algn="ctr" eaLnBrk="0" hangingPunct="0">
                  <a:defRPr/>
                </a:pPr>
                <a:r>
                  <a:rPr lang="en-GB" sz="1400" dirty="0" err="1">
                    <a:solidFill>
                      <a:schemeClr val="tx1"/>
                    </a:solidFill>
                  </a:rPr>
                  <a:t>paclitaxel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572000" y="3133725"/>
                <a:ext cx="1603375" cy="785813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400" dirty="0">
                    <a:solidFill>
                      <a:schemeClr val="tx1"/>
                    </a:solidFill>
                  </a:rPr>
                  <a:t>Placebo + </a:t>
                </a:r>
              </a:p>
              <a:p>
                <a:pPr algn="ctr" eaLnBrk="0" hangingPunct="0">
                  <a:defRPr/>
                </a:pPr>
                <a:r>
                  <a:rPr lang="en-GB" sz="1400" dirty="0" err="1">
                    <a:solidFill>
                      <a:schemeClr val="tx1"/>
                    </a:solidFill>
                  </a:rPr>
                  <a:t>paclitaxel</a:t>
                </a:r>
                <a:endParaRPr lang="en-GB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5400000">
                <a:off x="6062674" y="2370374"/>
                <a:ext cx="2727325" cy="95614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vert="vert27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2000" dirty="0">
                    <a:solidFill>
                      <a:schemeClr val="tx1"/>
                    </a:solidFill>
                  </a:rPr>
                  <a:t>OS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779838" y="2125663"/>
                <a:ext cx="642937" cy="4286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779838" y="3065463"/>
                <a:ext cx="642937" cy="428625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6199188" y="2101850"/>
                <a:ext cx="604837" cy="4763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6227763" y="3505200"/>
                <a:ext cx="573087" cy="0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611560" y="3645024"/>
              <a:ext cx="77048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Phase III design </a:t>
              </a:r>
            </a:p>
            <a:p>
              <a:r>
                <a:rPr lang="en-GB" dirty="0">
                  <a:latin typeface="Symbol" pitchFamily="18" charset="2"/>
                </a:rPr>
                <a:t>a </a:t>
              </a:r>
              <a:r>
                <a:rPr lang="en-GB" dirty="0"/>
                <a:t>split between ATM-</a:t>
              </a:r>
              <a:r>
                <a:rPr lang="en-GB" dirty="0" err="1"/>
                <a:t>ve</a:t>
              </a:r>
              <a:r>
                <a:rPr lang="en-GB" dirty="0"/>
                <a:t> subgroup and all patients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28184" y="2276872"/>
            <a:ext cx="27446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dirty="0"/>
              <a:t>J </a:t>
            </a:r>
            <a:r>
              <a:rPr lang="en-GB" sz="1100" b="0" dirty="0" err="1"/>
              <a:t>Clin</a:t>
            </a:r>
            <a:r>
              <a:rPr lang="en-GB" sz="1100" b="0" dirty="0"/>
              <a:t> </a:t>
            </a:r>
            <a:r>
              <a:rPr lang="en-GB" sz="1100" b="0" dirty="0" err="1"/>
              <a:t>Oncol</a:t>
            </a:r>
            <a:r>
              <a:rPr lang="en-GB" sz="1100" b="0" dirty="0"/>
              <a:t> 31, 2013 (</a:t>
            </a:r>
            <a:r>
              <a:rPr lang="en-GB" sz="1100" b="0" dirty="0" err="1"/>
              <a:t>suppl</a:t>
            </a:r>
            <a:r>
              <a:rPr lang="en-GB" sz="1100" b="0" dirty="0"/>
              <a:t>; </a:t>
            </a:r>
            <a:r>
              <a:rPr lang="en-GB" sz="1100" b="0" dirty="0" err="1"/>
              <a:t>abstr</a:t>
            </a:r>
            <a:r>
              <a:rPr lang="en-GB" sz="1100" b="0" dirty="0"/>
              <a:t> 4013)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32240" y="6581001"/>
            <a:ext cx="22322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0" dirty="0" err="1"/>
              <a:t>C.T.</a:t>
            </a:r>
            <a:r>
              <a:rPr lang="en-GB" sz="1200" b="0" dirty="0"/>
              <a:t> Gov: NCT01924533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to spread bets – </a:t>
            </a:r>
            <a:r>
              <a:rPr lang="en-GB" dirty="0" err="1"/>
              <a:t>vandetanib</a:t>
            </a:r>
            <a:r>
              <a:rPr lang="en-GB" dirty="0"/>
              <a:t> </a:t>
            </a:r>
            <a:r>
              <a:rPr lang="en-GB" dirty="0" err="1"/>
              <a:t>NSCLC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835696" y="980728"/>
            <a:ext cx="6165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Gender-by-</a:t>
            </a:r>
            <a:r>
              <a:rPr lang="en-GB" sz="2400" dirty="0" err="1"/>
              <a:t>trt</a:t>
            </a:r>
            <a:r>
              <a:rPr lang="en-GB" sz="2400" dirty="0"/>
              <a:t> interaction replicated in </a:t>
            </a:r>
            <a:r>
              <a:rPr lang="en-GB" sz="2400" dirty="0" err="1"/>
              <a:t>PII</a:t>
            </a:r>
            <a:endParaRPr lang="en-GB" sz="2400" dirty="0"/>
          </a:p>
          <a:p>
            <a:pPr algn="ctr"/>
            <a:r>
              <a:rPr lang="en-GB" sz="2400" dirty="0"/>
              <a:t>No clear scientific rationale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504" y="2780928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Trial 006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1572" y="370774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Trial 007</a:t>
            </a:r>
          </a:p>
        </p:txBody>
      </p:sp>
      <p:sp>
        <p:nvSpPr>
          <p:cNvPr id="25" name="Left Brace 24"/>
          <p:cNvSpPr/>
          <p:nvPr/>
        </p:nvSpPr>
        <p:spPr bwMode="auto">
          <a:xfrm>
            <a:off x="1187624" y="2492896"/>
            <a:ext cx="432048" cy="936104"/>
          </a:xfrm>
          <a:prstGeom prst="leftBrace">
            <a:avLst>
              <a:gd name="adj1" fmla="val 8333"/>
              <a:gd name="adj2" fmla="val 47558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539552" y="4725144"/>
            <a:ext cx="8408071" cy="2132856"/>
            <a:chOff x="539552" y="4725144"/>
            <a:chExt cx="8408071" cy="213285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5057800"/>
              <a:ext cx="3600400" cy="18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539552" y="4725144"/>
              <a:ext cx="8408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err="1"/>
                <a:t>PIII</a:t>
              </a:r>
              <a:r>
                <a:rPr lang="en-GB" sz="2400" dirty="0"/>
                <a:t> interaction disappears but </a:t>
              </a:r>
              <a:r>
                <a:rPr lang="en-GB" sz="2400" dirty="0">
                  <a:latin typeface="Symbol" pitchFamily="18" charset="2"/>
                </a:rPr>
                <a:t>a </a:t>
              </a:r>
              <a:r>
                <a:rPr lang="en-GB" sz="2400" dirty="0"/>
                <a:t>reserved for overall test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116435"/>
            <a:ext cx="5730974" cy="268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18336" y="4005064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0" i="1" dirty="0"/>
              <a:t>J Clin Oncol 25:4270-4277. 2007</a:t>
            </a:r>
          </a:p>
          <a:p>
            <a:r>
              <a:rPr lang="it-IT" sz="1200" b="0" i="1" dirty="0"/>
              <a:t>J Clin Oncol 26:5407-5415. 2008</a:t>
            </a:r>
            <a:endParaRPr lang="en-GB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7215" y="2206606"/>
            <a:ext cx="1153586" cy="276999"/>
          </a:xfrm>
          <a:prstGeom prst="rect">
            <a:avLst/>
          </a:prstGeom>
          <a:solidFill>
            <a:srgbClr val="F3BB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1200" dirty="0"/>
              <a:t>FLAURA PFS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pivotal trial to define subgroup population for the other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1520" y="1196752"/>
            <a:ext cx="8416800" cy="5112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Hypothesised from prior </a:t>
            </a:r>
            <a:r>
              <a:rPr lang="en-GB" dirty="0" err="1"/>
              <a:t>PII</a:t>
            </a:r>
            <a:r>
              <a:rPr lang="en-GB" dirty="0"/>
              <a:t> data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79512" y="1844824"/>
            <a:ext cx="6379620" cy="3558009"/>
            <a:chOff x="755576" y="1844824"/>
            <a:chExt cx="6379620" cy="3558009"/>
          </a:xfrm>
        </p:grpSpPr>
        <p:graphicFrame>
          <p:nvGraphicFramePr>
            <p:cNvPr id="10" name="Content Placeholder 10"/>
            <p:cNvGraphicFramePr>
              <a:graphicFrameLocks/>
            </p:cNvGraphicFramePr>
            <p:nvPr/>
          </p:nvGraphicFramePr>
          <p:xfrm>
            <a:off x="755576" y="1844824"/>
            <a:ext cx="6379620" cy="74168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53163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7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8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09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10"/>
                      </a:ext>
                    </a:extLst>
                  </a:gridCol>
                  <a:gridCol w="531635">
                    <a:extLst>
                      <a:ext uri="{9D8B030D-6E8A-4147-A177-3AD203B41FA5}">
                        <a16:colId xmlns:a16="http://schemas.microsoft.com/office/drawing/2014/main" val="20011"/>
                      </a:ext>
                    </a:extLst>
                  </a:gridCol>
                </a:tblGrid>
                <a:tr h="370840"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GB" dirty="0"/>
                          <a:t>2015</a:t>
                        </a:r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GB" dirty="0"/>
                          <a:t>2016</a:t>
                        </a:r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GB" dirty="0"/>
                          <a:t>2017</a:t>
                        </a:r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GB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1Q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2Q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3Q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4Q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1Q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2Q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3Q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4Q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1Q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2Q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3Q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GB" sz="1400" dirty="0"/>
                          <a:t>4Q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1979712" y="3068960"/>
              <a:ext cx="3744416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err="1"/>
                <a:t>PIII</a:t>
              </a:r>
              <a:r>
                <a:rPr lang="en-US" sz="2400" dirty="0"/>
                <a:t> Study1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11760" y="4941168"/>
              <a:ext cx="3744416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400" dirty="0" err="1"/>
                <a:t>PIII</a:t>
              </a:r>
              <a:r>
                <a:rPr lang="en-US" sz="2400" dirty="0"/>
                <a:t> Study2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 bwMode="auto">
            <a:xfrm>
              <a:off x="5724128" y="3573016"/>
              <a:ext cx="432000" cy="1440160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292080" y="3573016"/>
            <a:ext cx="3796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Amend SAP and alpha spending </a:t>
            </a:r>
          </a:p>
          <a:p>
            <a:pPr algn="ctr"/>
            <a:r>
              <a:rPr lang="en-GB" dirty="0"/>
              <a:t>in Study2 if evidence </a:t>
            </a:r>
          </a:p>
          <a:p>
            <a:pPr algn="ctr"/>
            <a:r>
              <a:rPr lang="en-GB" dirty="0"/>
              <a:t>of predictive subgroup</a:t>
            </a:r>
          </a:p>
          <a:p>
            <a:pPr algn="ctr"/>
            <a:r>
              <a:rPr lang="en-GB" dirty="0"/>
              <a:t> from Study 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Learn and confirm?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466725" cy="358775"/>
          </a:xfrm>
        </p:spPr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</a:t>
            </a:r>
            <a:r>
              <a:rPr lang="en-GB" dirty="0" err="1"/>
              <a:t>QI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10" name="Picture 9" descr="351065-stephen-f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6191250" cy="34861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331640" y="3501008"/>
            <a:ext cx="7461448" cy="3140968"/>
            <a:chOff x="1331640" y="3501008"/>
            <a:chExt cx="7461448" cy="3140968"/>
          </a:xfrm>
        </p:grpSpPr>
        <p:pic>
          <p:nvPicPr>
            <p:cNvPr id="11" name="Picture 10" descr="nerd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2120" y="3501008"/>
              <a:ext cx="3140968" cy="3140968"/>
            </a:xfrm>
            <a:prstGeom prst="rect">
              <a:avLst/>
            </a:prstGeom>
          </p:spPr>
        </p:pic>
        <p:sp>
          <p:nvSpPr>
            <p:cNvPr id="13" name="Oval Callout 12"/>
            <p:cNvSpPr/>
            <p:nvPr/>
          </p:nvSpPr>
          <p:spPr bwMode="auto">
            <a:xfrm>
              <a:off x="1331640" y="4509120"/>
              <a:ext cx="4752528" cy="432048"/>
            </a:xfrm>
            <a:prstGeom prst="wedgeEllipseCallout">
              <a:avLst>
                <a:gd name="adj1" fmla="val 73289"/>
                <a:gd name="adj2" fmla="val -10914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GB" sz="1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Only</a:t>
              </a:r>
              <a:r>
                <a:rPr kumimoji="0" lang="en-GB" sz="18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 6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Oval Callout 11"/>
          <p:cNvSpPr/>
          <p:nvPr/>
        </p:nvSpPr>
        <p:spPr bwMode="auto">
          <a:xfrm>
            <a:off x="3635896" y="1052736"/>
            <a:ext cx="4752528" cy="1800200"/>
          </a:xfrm>
          <a:prstGeom prst="wedgeEllipseCallout">
            <a:avLst>
              <a:gd name="adj1" fmla="val -54095"/>
              <a:gd name="adj2" fmla="val 528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GB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How many groups do I need to divide my </a:t>
            </a:r>
            <a:r>
              <a:rPr lang="en-GB" dirty="0">
                <a:solidFill>
                  <a:schemeClr val="bg1"/>
                </a:solidFill>
              </a:rPr>
              <a:t>dataset into before being odds-on of showing an effect reversal?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1520" y="5057800"/>
            <a:ext cx="6048672" cy="1800200"/>
            <a:chOff x="251520" y="5057800"/>
            <a:chExt cx="6048672" cy="1800200"/>
          </a:xfrm>
        </p:grpSpPr>
        <p:sp>
          <p:nvSpPr>
            <p:cNvPr id="16" name="TextBox 15"/>
            <p:cNvSpPr txBox="1"/>
            <p:nvPr/>
          </p:nvSpPr>
          <p:spPr>
            <a:xfrm>
              <a:off x="395536" y="6550223"/>
              <a:ext cx="40302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Senn</a:t>
              </a:r>
              <a:r>
                <a:rPr lang="en-GB" sz="1400" dirty="0"/>
                <a:t>, Statistical Issues in drug development </a:t>
              </a:r>
            </a:p>
          </p:txBody>
        </p:sp>
        <p:sp>
          <p:nvSpPr>
            <p:cNvPr id="14" name="Oval Callout 13"/>
            <p:cNvSpPr/>
            <p:nvPr/>
          </p:nvSpPr>
          <p:spPr bwMode="auto">
            <a:xfrm>
              <a:off x="251520" y="5057800"/>
              <a:ext cx="6048672" cy="1467544"/>
            </a:xfrm>
            <a:prstGeom prst="wedgeEllipseCallout">
              <a:avLst>
                <a:gd name="adj1" fmla="val 64167"/>
                <a:gd name="adj2" fmla="val -10182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/>
              <a:r>
                <a:rPr lang="en-GB" sz="1600" dirty="0">
                  <a:solidFill>
                    <a:schemeClr val="bg1"/>
                  </a:solidFill>
                </a:rPr>
                <a:t>If the treatment effect is identical per group and equal to the hypothesised treatment effect H1.  Oh, and assuming equal n per group &amp; trial has 80% power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1259632" y="3933056"/>
            <a:ext cx="2376264" cy="2924944"/>
            <a:chOff x="1259632" y="3933056"/>
            <a:chExt cx="2376264" cy="2924944"/>
          </a:xfrm>
        </p:grpSpPr>
        <p:grpSp>
          <p:nvGrpSpPr>
            <p:cNvPr id="43" name="Group 42"/>
            <p:cNvGrpSpPr/>
            <p:nvPr/>
          </p:nvGrpSpPr>
          <p:grpSpPr>
            <a:xfrm>
              <a:off x="1392218" y="3933056"/>
              <a:ext cx="2243678" cy="936104"/>
              <a:chOff x="1248202" y="5229200"/>
              <a:chExt cx="2243678" cy="936104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248202" y="5229200"/>
                <a:ext cx="2232248" cy="936104"/>
                <a:chOff x="1259632" y="4941168"/>
                <a:chExt cx="2232248" cy="936104"/>
              </a:xfrm>
            </p:grpSpPr>
            <p:sp>
              <p:nvSpPr>
                <p:cNvPr id="39" name="Rectangle 38"/>
                <p:cNvSpPr/>
                <p:nvPr/>
              </p:nvSpPr>
              <p:spPr bwMode="auto">
                <a:xfrm>
                  <a:off x="2771800" y="4941168"/>
                  <a:ext cx="720080" cy="936104"/>
                </a:xfrm>
                <a:prstGeom prst="rect">
                  <a:avLst/>
                </a:prstGeom>
                <a:solidFill>
                  <a:schemeClr val="accent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ight Triangle 37"/>
                <p:cNvSpPr/>
                <p:nvPr/>
              </p:nvSpPr>
              <p:spPr bwMode="auto">
                <a:xfrm flipH="1">
                  <a:off x="1259632" y="4941168"/>
                  <a:ext cx="1533872" cy="936104"/>
                </a:xfrm>
                <a:prstGeom prst="rtTriangle">
                  <a:avLst/>
                </a:prstGeom>
                <a:solidFill>
                  <a:schemeClr val="accent5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3491880" y="5229200"/>
                <a:ext cx="0" cy="93610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2771800" y="5229200"/>
                <a:ext cx="70749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1259632" y="4797152"/>
              <a:ext cx="2373260" cy="2060848"/>
              <a:chOff x="4788024" y="4797152"/>
              <a:chExt cx="2373260" cy="206084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788024" y="5657671"/>
                <a:ext cx="23732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Subgroups</a:t>
                </a:r>
              </a:p>
              <a:p>
                <a:pPr algn="ctr"/>
                <a:r>
                  <a:rPr lang="en-GB" dirty="0"/>
                  <a:t>explored amongst first n</a:t>
                </a:r>
                <a:r>
                  <a:rPr lang="en-GB" baseline="-25000" dirty="0"/>
                  <a:t>1</a:t>
                </a:r>
                <a:r>
                  <a:rPr lang="en-GB" dirty="0"/>
                  <a:t> patients</a:t>
                </a:r>
              </a:p>
              <a:p>
                <a:pPr algn="ctr"/>
                <a:r>
                  <a:rPr lang="en-GB" dirty="0"/>
                  <a:t>followed to T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6012160" y="4797152"/>
                <a:ext cx="288032" cy="792088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46" name="Group 45"/>
          <p:cNvGrpSpPr/>
          <p:nvPr/>
        </p:nvGrpSpPr>
        <p:grpSpPr>
          <a:xfrm>
            <a:off x="1259632" y="1700808"/>
            <a:ext cx="4608512" cy="3168352"/>
            <a:chOff x="1259632" y="1700808"/>
            <a:chExt cx="4608512" cy="3168352"/>
          </a:xfrm>
        </p:grpSpPr>
        <p:grpSp>
          <p:nvGrpSpPr>
            <p:cNvPr id="44" name="Group 43"/>
            <p:cNvGrpSpPr/>
            <p:nvPr/>
          </p:nvGrpSpPr>
          <p:grpSpPr>
            <a:xfrm>
              <a:off x="1403648" y="2996952"/>
              <a:ext cx="4464496" cy="1872208"/>
              <a:chOff x="1403648" y="2996952"/>
              <a:chExt cx="4464496" cy="1872208"/>
            </a:xfrm>
          </p:grpSpPr>
          <p:sp>
            <p:nvSpPr>
              <p:cNvPr id="6" name="Right Triangle 5"/>
              <p:cNvSpPr/>
              <p:nvPr/>
            </p:nvSpPr>
            <p:spPr bwMode="auto">
              <a:xfrm flipH="1">
                <a:off x="1403648" y="3933056"/>
                <a:ext cx="1533872" cy="936104"/>
              </a:xfrm>
              <a:prstGeom prst="rtTriangle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2915816" y="3933056"/>
                <a:ext cx="2952328" cy="93610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939832" y="2996952"/>
                <a:ext cx="2928312" cy="936104"/>
                <a:chOff x="3080802" y="4725144"/>
                <a:chExt cx="2928312" cy="936104"/>
              </a:xfrm>
              <a:solidFill>
                <a:schemeClr val="accent1"/>
              </a:solidFill>
            </p:grpSpPr>
            <p:sp>
              <p:nvSpPr>
                <p:cNvPr id="27" name="Right Triangle 26"/>
                <p:cNvSpPr/>
                <p:nvPr/>
              </p:nvSpPr>
              <p:spPr bwMode="auto">
                <a:xfrm flipH="1">
                  <a:off x="3080802" y="4725144"/>
                  <a:ext cx="1533872" cy="936104"/>
                </a:xfrm>
                <a:prstGeom prst="rtTriangl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4606672" y="4725144"/>
                  <a:ext cx="1402442" cy="936104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8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1259632" y="1700808"/>
              <a:ext cx="2993127" cy="2376264"/>
              <a:chOff x="1259632" y="1700808"/>
              <a:chExt cx="2993127" cy="237626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59632" y="1700808"/>
                <a:ext cx="299312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All patients and follow-up</a:t>
                </a:r>
              </a:p>
              <a:p>
                <a:pPr algn="ctr"/>
                <a:r>
                  <a:rPr lang="en-GB" dirty="0"/>
                  <a:t>included in overall test</a:t>
                </a:r>
              </a:p>
              <a:p>
                <a:pPr algn="ctr"/>
                <a:r>
                  <a:rPr lang="en-GB" dirty="0"/>
                  <a:t>at </a:t>
                </a:r>
                <a:r>
                  <a:rPr lang="en-GB" dirty="0">
                    <a:latin typeface="Symbol" pitchFamily="18" charset="2"/>
                  </a:rPr>
                  <a:t>a</a:t>
                </a:r>
                <a:r>
                  <a:rPr lang="en-GB" baseline="-25000" dirty="0"/>
                  <a:t>1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3059832" y="2708920"/>
                <a:ext cx="1080120" cy="136815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4" name="Group 33"/>
          <p:cNvGrpSpPr/>
          <p:nvPr/>
        </p:nvGrpSpPr>
        <p:grpSpPr>
          <a:xfrm>
            <a:off x="2928402" y="1853208"/>
            <a:ext cx="5405780" cy="2079848"/>
            <a:chOff x="2928402" y="1853208"/>
            <a:chExt cx="5405780" cy="2079848"/>
          </a:xfrm>
        </p:grpSpPr>
        <p:sp>
          <p:nvSpPr>
            <p:cNvPr id="7" name="Right Triangle 6"/>
            <p:cNvSpPr/>
            <p:nvPr/>
          </p:nvSpPr>
          <p:spPr bwMode="auto">
            <a:xfrm flipH="1">
              <a:off x="2928402" y="2996952"/>
              <a:ext cx="1533872" cy="936104"/>
            </a:xfrm>
            <a:prstGeom prst="rtTriangl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454272" y="2996952"/>
              <a:ext cx="1402442" cy="93610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148064" y="1853208"/>
              <a:ext cx="3186118" cy="1846659"/>
              <a:chOff x="5148064" y="1853208"/>
              <a:chExt cx="3186118" cy="1846659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161519" y="1853208"/>
                <a:ext cx="3172663" cy="1846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Subgroup hypotheses</a:t>
                </a:r>
              </a:p>
              <a:p>
                <a:pPr algn="ctr"/>
                <a:r>
                  <a:rPr lang="en-GB" dirty="0"/>
                  <a:t>tested amongst n2 patients</a:t>
                </a:r>
              </a:p>
              <a:p>
                <a:pPr algn="ctr"/>
                <a:r>
                  <a:rPr lang="en-GB" dirty="0"/>
                  <a:t>at </a:t>
                </a:r>
                <a:r>
                  <a:rPr lang="en-GB" dirty="0">
                    <a:latin typeface="Symbol" pitchFamily="18" charset="2"/>
                  </a:rPr>
                  <a:t>a</a:t>
                </a:r>
                <a:r>
                  <a:rPr lang="en-GB" baseline="-25000" dirty="0"/>
                  <a:t>2</a:t>
                </a:r>
              </a:p>
              <a:p>
                <a:pPr algn="ctr"/>
                <a:endParaRPr lang="en-GB" baseline="-25000" dirty="0"/>
              </a:p>
              <a:p>
                <a:pPr algn="ctr"/>
                <a:endParaRPr lang="en-GB" baseline="-25000" dirty="0"/>
              </a:p>
              <a:p>
                <a:pPr algn="ctr"/>
                <a:r>
                  <a:rPr lang="en-GB" dirty="0">
                    <a:latin typeface="Symbol" pitchFamily="18" charset="2"/>
                  </a:rPr>
                  <a:t>a</a:t>
                </a:r>
                <a:r>
                  <a:rPr lang="en-GB" baseline="-25000" dirty="0"/>
                  <a:t>1</a:t>
                </a:r>
                <a:r>
                  <a:rPr lang="en-GB" dirty="0"/>
                  <a:t>+ </a:t>
                </a:r>
                <a:r>
                  <a:rPr lang="en-GB" dirty="0">
                    <a:latin typeface="Symbol" pitchFamily="18" charset="2"/>
                  </a:rPr>
                  <a:t>a</a:t>
                </a:r>
                <a:r>
                  <a:rPr lang="en-GB" baseline="-25000" dirty="0"/>
                  <a:t>2 </a:t>
                </a:r>
                <a:r>
                  <a:rPr lang="en-GB" dirty="0"/>
                  <a:t>= </a:t>
                </a:r>
                <a:r>
                  <a:rPr lang="en-GB" dirty="0">
                    <a:latin typeface="Symbol" pitchFamily="18" charset="2"/>
                  </a:rPr>
                  <a:t>a</a:t>
                </a:r>
              </a:p>
              <a:p>
                <a:pPr algn="ctr"/>
                <a:endParaRPr lang="en-GB" dirty="0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5148064" y="2708920"/>
                <a:ext cx="720080" cy="72008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Adaptive signature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Learn and confirm within the same design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cxnSp>
        <p:nvCxnSpPr>
          <p:cNvPr id="15" name="Straight Arrow Connector 14"/>
          <p:cNvCxnSpPr>
            <a:stCxn id="6" idx="4"/>
          </p:cNvCxnSpPr>
          <p:nvPr/>
        </p:nvCxnSpPr>
        <p:spPr bwMode="auto">
          <a:xfrm flipV="1">
            <a:off x="1403648" y="2708920"/>
            <a:ext cx="0" cy="216024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83568" y="364502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  <a:r>
              <a:rPr lang="en-GB" sz="2400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2780928"/>
            <a:ext cx="96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  <a:r>
              <a:rPr lang="en-GB" sz="2400" baseline="-25000" dirty="0"/>
              <a:t>1</a:t>
            </a:r>
            <a:r>
              <a:rPr lang="en-GB" sz="2400" dirty="0"/>
              <a:t>+n</a:t>
            </a:r>
            <a:r>
              <a:rPr lang="en-GB" sz="2400" baseline="-25000" dirty="0"/>
              <a:t>2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1403648" y="4941168"/>
            <a:ext cx="496855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38900" y="4941168"/>
            <a:ext cx="237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1760" y="4941168"/>
            <a:ext cx="2373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82696" y="6519446"/>
            <a:ext cx="4449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err="1"/>
              <a:t>Freidlin</a:t>
            </a:r>
            <a:r>
              <a:rPr lang="en-GB" sz="1400" b="0" dirty="0"/>
              <a:t> &amp; Simon, </a:t>
            </a:r>
            <a:r>
              <a:rPr lang="en-GB" sz="1400" b="0" dirty="0" err="1"/>
              <a:t>Clin</a:t>
            </a:r>
            <a:r>
              <a:rPr lang="en-GB" sz="1400" b="0" dirty="0"/>
              <a:t> Cancer Res 2005;11(21)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Adaptive sub-population design</a:t>
            </a:r>
            <a:br>
              <a:rPr lang="en-GB" dirty="0"/>
            </a:br>
            <a:r>
              <a:rPr lang="en-GB" sz="2000" b="0" dirty="0">
                <a:solidFill>
                  <a:schemeClr val="accent2"/>
                </a:solidFill>
              </a:rPr>
              <a:t>Pre-defined hypothesis available</a:t>
            </a:r>
            <a:br>
              <a:rPr lang="en-GB" sz="2000" b="0" dirty="0">
                <a:solidFill>
                  <a:schemeClr val="accent2"/>
                </a:solidFill>
              </a:rPr>
            </a:br>
            <a:r>
              <a:rPr lang="en-GB" sz="2000" b="0" dirty="0">
                <a:solidFill>
                  <a:schemeClr val="accent2"/>
                </a:solidFill>
              </a:rPr>
              <a:t>Flexibly define Stage 2 </a:t>
            </a:r>
            <a:r>
              <a:rPr lang="en-GB" sz="2000" b="0" dirty="0" err="1">
                <a:solidFill>
                  <a:schemeClr val="accent2"/>
                </a:solidFill>
              </a:rPr>
              <a:t>popn</a:t>
            </a:r>
            <a:r>
              <a:rPr lang="en-GB" sz="2000" b="0" dirty="0">
                <a:solidFill>
                  <a:schemeClr val="accent2"/>
                </a:solidFill>
              </a:rPr>
              <a:t> = overall, subgroup or both - or stop for futility</a:t>
            </a:r>
            <a:endParaRPr lang="en-GB" b="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239053"/>
            <a:ext cx="696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Jenkins M, Stone A, Jennison C. </a:t>
            </a:r>
            <a:r>
              <a:rPr lang="en-US" b="0" i="1" dirty="0"/>
              <a:t>Pharm. Statistics 2011 4 347-356</a:t>
            </a:r>
            <a:endParaRPr lang="en-GB" b="0" dirty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62" y="1556792"/>
            <a:ext cx="6229350" cy="467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420888"/>
            <a:ext cx="61055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Re-learning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licensing decision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466725" cy="358775"/>
          </a:xfrm>
        </p:spPr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happens in the licensing decision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187624" y="5013176"/>
            <a:ext cx="7200800" cy="2291544"/>
          </a:xfrm>
        </p:spPr>
        <p:txBody>
          <a:bodyPr>
            <a:normAutofit/>
          </a:bodyPr>
          <a:lstStyle/>
          <a:p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Therefore do not need to be absolutely perfect in definition of subgroup in </a:t>
            </a:r>
            <a:r>
              <a:rPr lang="en-GB" dirty="0" err="1"/>
              <a:t>PII</a:t>
            </a:r>
            <a:r>
              <a:rPr lang="en-GB" dirty="0"/>
              <a:t> or use to-be-marketed diagnostic (samples stored)</a:t>
            </a:r>
          </a:p>
          <a:p>
            <a:pPr>
              <a:buFont typeface="Arial" pitchFamily="34" charset="0"/>
              <a:buChar char="•"/>
            </a:pPr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 Need to do well enough to increase the chance of +</a:t>
            </a:r>
            <a:r>
              <a:rPr lang="en-GB" dirty="0" err="1"/>
              <a:t>ve</a:t>
            </a:r>
            <a:r>
              <a:rPr lang="en-GB" dirty="0"/>
              <a:t> trial and data will determine indication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115616" y="1052736"/>
          <a:ext cx="732013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00" y="116632"/>
            <a:ext cx="8415338" cy="511200"/>
          </a:xfrm>
        </p:spPr>
        <p:txBody>
          <a:bodyPr/>
          <a:lstStyle/>
          <a:p>
            <a:r>
              <a:rPr lang="en-GB" dirty="0"/>
              <a:t>Science, replication and pre-specification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9600" y="626794"/>
            <a:ext cx="8416800" cy="511200"/>
          </a:xfrm>
        </p:spPr>
        <p:txBody>
          <a:bodyPr>
            <a:normAutofit/>
          </a:bodyPr>
          <a:lstStyle/>
          <a:p>
            <a:r>
              <a:rPr lang="en-GB" sz="2400" dirty="0" err="1"/>
              <a:t>Olaparib</a:t>
            </a:r>
            <a:r>
              <a:rPr lang="en-GB" sz="2400" dirty="0"/>
              <a:t> </a:t>
            </a:r>
            <a:r>
              <a:rPr lang="en-GB" sz="2400" dirty="0" err="1"/>
              <a:t>BRCA+ve</a:t>
            </a:r>
            <a:r>
              <a:rPr lang="en-GB" sz="2400" dirty="0"/>
              <a:t> ovarian cancer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980728"/>
            <a:ext cx="8997929" cy="3564244"/>
            <a:chOff x="10989" y="1905000"/>
            <a:chExt cx="8997929" cy="3564244"/>
          </a:xfrm>
        </p:grpSpPr>
        <p:sp>
          <p:nvSpPr>
            <p:cNvPr id="9" name="TextBox 8"/>
            <p:cNvSpPr txBox="1"/>
            <p:nvPr/>
          </p:nvSpPr>
          <p:spPr>
            <a:xfrm>
              <a:off x="6400800" y="1905000"/>
              <a:ext cx="114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Study 41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29362" y="1905000"/>
              <a:ext cx="1146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Study 19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9" y="2924582"/>
              <a:ext cx="4436747" cy="253263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099" y="2667000"/>
              <a:ext cx="1428238" cy="9083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8069" y="2936356"/>
              <a:ext cx="4543531" cy="25328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762" y="2667000"/>
              <a:ext cx="1664156" cy="793334"/>
            </a:xfrm>
            <a:prstGeom prst="rect">
              <a:avLst/>
            </a:prstGeom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759449"/>
            <a:ext cx="3888432" cy="162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725144"/>
            <a:ext cx="3960440" cy="17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31640" y="486916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Interaction p=0.03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31214" y="4869160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Interaction p=0.01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6350169"/>
            <a:ext cx="73981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b="0" dirty="0"/>
              <a:t>The Lancet Oncology , Volume 15 , Issue 8 , 852 – 861, 2014</a:t>
            </a:r>
          </a:p>
          <a:p>
            <a:r>
              <a:rPr lang="en-GB" sz="900" b="0" dirty="0"/>
              <a:t>The Lancet Oncology , Volume 16 , Issue 1 , 87 – 97, 2015</a:t>
            </a:r>
          </a:p>
          <a:p>
            <a:r>
              <a:rPr lang="en-GB" sz="900" b="0" dirty="0"/>
              <a:t>http://www.fda.gov/downloads/AdvisoryCommittees/CommitteesMeetingMaterials/Drugs/OncologicDrugsAdvisoryCommittee/UCM402209.pdf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Advice from Rob </a:t>
            </a:r>
            <a:r>
              <a:rPr lang="en-GB" dirty="0" err="1"/>
              <a:t>Hemmings</a:t>
            </a:r>
            <a:r>
              <a:rPr lang="en-GB" dirty="0"/>
              <a:t> (</a:t>
            </a:r>
            <a:r>
              <a:rPr lang="en-GB" dirty="0" err="1"/>
              <a:t>MHRA</a:t>
            </a:r>
            <a:r>
              <a:rPr lang="en-GB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‘Important, Infuriating and Intractable’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2489487"/>
            <a:ext cx="6705600" cy="29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AZ doing?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760538"/>
            <a:ext cx="8074100" cy="4188742"/>
          </a:xfrm>
        </p:spPr>
        <p:txBody>
          <a:bodyPr/>
          <a:lstStyle/>
          <a:p>
            <a:r>
              <a:rPr lang="en-GB" dirty="0"/>
              <a:t>Stratified medicine pursued in many programmes</a:t>
            </a:r>
          </a:p>
          <a:p>
            <a:endParaRPr lang="en-GB" sz="800" dirty="0"/>
          </a:p>
          <a:p>
            <a:pPr lvl="0"/>
            <a:r>
              <a:rPr lang="en-GB" dirty="0" err="1"/>
              <a:t>AAC</a:t>
            </a:r>
            <a:r>
              <a:rPr lang="en-GB" dirty="0"/>
              <a:t> Development of sophisticated approaches to assessing subgroups</a:t>
            </a:r>
          </a:p>
          <a:p>
            <a:pPr lvl="2"/>
            <a:r>
              <a:rPr lang="en-GB" dirty="0"/>
              <a:t>Bayesian subgroup approaches</a:t>
            </a:r>
          </a:p>
          <a:p>
            <a:pPr lvl="2"/>
            <a:r>
              <a:rPr lang="en-GB" dirty="0"/>
              <a:t>Missing biomarker using multiple imputation</a:t>
            </a:r>
          </a:p>
          <a:p>
            <a:pPr lvl="2"/>
            <a:r>
              <a:rPr lang="en-GB" dirty="0"/>
              <a:t>Structured exploration</a:t>
            </a:r>
          </a:p>
          <a:p>
            <a:pPr lvl="2"/>
            <a:endParaRPr lang="en-GB" sz="800" dirty="0"/>
          </a:p>
          <a:p>
            <a:pPr lvl="0"/>
            <a:r>
              <a:rPr lang="en-GB" dirty="0"/>
              <a:t>Work on novel designs</a:t>
            </a:r>
          </a:p>
          <a:p>
            <a:pPr lvl="2"/>
            <a:r>
              <a:rPr lang="en-GB" dirty="0"/>
              <a:t>Including situations where population defined in response to therapy*</a:t>
            </a:r>
          </a:p>
          <a:p>
            <a:pPr lvl="2"/>
            <a:endParaRPr lang="en-GB" sz="800" dirty="0"/>
          </a:p>
          <a:p>
            <a:pPr lvl="0"/>
            <a:r>
              <a:rPr lang="en-GB" dirty="0"/>
              <a:t>Carefully consider our approach in </a:t>
            </a:r>
            <a:r>
              <a:rPr lang="en-GB" dirty="0" err="1"/>
              <a:t>SAPs</a:t>
            </a:r>
            <a:endParaRPr lang="en-GB" dirty="0"/>
          </a:p>
          <a:p>
            <a:pPr lvl="0"/>
            <a:endParaRPr lang="en-GB" sz="800" dirty="0"/>
          </a:p>
          <a:p>
            <a:pPr lvl="0"/>
            <a:r>
              <a:rPr lang="en-GB" dirty="0"/>
              <a:t>Work closely with regulators to prescribe our products to the right patients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6396335"/>
            <a:ext cx="594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/>
              <a:t>* Can a treatment be licensed on the basis of post treatment predictive biomarkers?  </a:t>
            </a:r>
          </a:p>
          <a:p>
            <a:r>
              <a:rPr lang="en-US" sz="1200" b="0" dirty="0"/>
              <a:t>Stone A, Schmitt N.  Pharmaceutical Statistics 2014 13 214-221.</a:t>
            </a:r>
            <a:endParaRPr lang="en-GB" sz="1200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Statistician has a key role to play</a:t>
            </a:r>
          </a:p>
          <a:p>
            <a:pPr lvl="1"/>
            <a:r>
              <a:rPr lang="en-GB" sz="2400" dirty="0"/>
              <a:t>Technical</a:t>
            </a:r>
          </a:p>
          <a:p>
            <a:pPr lvl="1"/>
            <a:r>
              <a:rPr lang="en-GB" sz="2400" dirty="0"/>
              <a:t>Influence</a:t>
            </a:r>
          </a:p>
          <a:p>
            <a:pPr lvl="1"/>
            <a:endParaRPr lang="en-GB" sz="2400" dirty="0"/>
          </a:p>
          <a:p>
            <a:r>
              <a:rPr lang="en-GB" sz="2400" dirty="0"/>
              <a:t>Continued area of active research</a:t>
            </a:r>
          </a:p>
          <a:p>
            <a:endParaRPr lang="en-GB" sz="2400" dirty="0"/>
          </a:p>
          <a:p>
            <a:r>
              <a:rPr lang="en-GB" sz="2400" dirty="0"/>
              <a:t>So we can better serve patients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/>
          <p:nvPr/>
        </p:nvGrpSpPr>
        <p:grpSpPr>
          <a:xfrm>
            <a:off x="251520" y="5057800"/>
            <a:ext cx="6048672" cy="1703313"/>
            <a:chOff x="251520" y="5057800"/>
            <a:chExt cx="6048672" cy="2961193"/>
          </a:xfrm>
        </p:grpSpPr>
        <p:sp>
          <p:nvSpPr>
            <p:cNvPr id="14" name="Oval Callout 13"/>
            <p:cNvSpPr/>
            <p:nvPr/>
          </p:nvSpPr>
          <p:spPr bwMode="auto">
            <a:xfrm>
              <a:off x="251520" y="5057800"/>
              <a:ext cx="6048672" cy="1467543"/>
            </a:xfrm>
            <a:prstGeom prst="wedgeEllipseCallout">
              <a:avLst>
                <a:gd name="adj1" fmla="val 76417"/>
                <a:gd name="adj2" fmla="val -12984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/>
              <a:r>
                <a:rPr lang="en-GB" sz="2000" dirty="0">
                  <a:solidFill>
                    <a:schemeClr val="bg1"/>
                  </a:solidFill>
                </a:rPr>
                <a:t>Assuming 50% were male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7483926"/>
              <a:ext cx="2144883" cy="5350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/>
                <a:t>Byar</a:t>
              </a:r>
              <a:r>
                <a:rPr lang="en-GB" sz="1400" dirty="0"/>
                <a:t>, </a:t>
              </a:r>
              <a:r>
                <a:rPr lang="en-GB" sz="1400" dirty="0" err="1"/>
                <a:t>SIM</a:t>
              </a:r>
              <a:r>
                <a:rPr lang="en-GB" sz="1400" dirty="0"/>
                <a:t>, 1985, 255-63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Statistical </a:t>
            </a:r>
            <a:r>
              <a:rPr lang="en-GB" dirty="0" err="1"/>
              <a:t>QI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10" name="Picture 9" descr="351065-stephen-f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6191250" cy="3486150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2627784" y="836712"/>
            <a:ext cx="6336704" cy="1800200"/>
          </a:xfrm>
          <a:prstGeom prst="wedgeEllipseCallout">
            <a:avLst>
              <a:gd name="adj1" fmla="val -37177"/>
              <a:gd name="adj2" fmla="val 642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If instead of powering for a 10 unit treatment effect , I powered for 10 unit difference in treatment effect between males and females, how much bigger is the trial?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331640" y="3501008"/>
            <a:ext cx="7423328" cy="2670048"/>
            <a:chOff x="1331640" y="3501008"/>
            <a:chExt cx="7423328" cy="2670048"/>
          </a:xfrm>
        </p:grpSpPr>
        <p:pic>
          <p:nvPicPr>
            <p:cNvPr id="15" name="Picture 14" descr="gee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248" y="3501008"/>
              <a:ext cx="1950720" cy="2670048"/>
            </a:xfrm>
            <a:prstGeom prst="rect">
              <a:avLst/>
            </a:prstGeom>
          </p:spPr>
        </p:pic>
        <p:sp>
          <p:nvSpPr>
            <p:cNvPr id="13" name="Oval Callout 12"/>
            <p:cNvSpPr/>
            <p:nvPr/>
          </p:nvSpPr>
          <p:spPr bwMode="auto">
            <a:xfrm>
              <a:off x="1331640" y="4509120"/>
              <a:ext cx="4752528" cy="432048"/>
            </a:xfrm>
            <a:prstGeom prst="wedgeEllipseCallout">
              <a:avLst>
                <a:gd name="adj1" fmla="val 86890"/>
                <a:gd name="adj2" fmla="val -7630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GB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4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Subgroups – what we can be certain of!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3528" y="1268760"/>
            <a:ext cx="8280920" cy="4220964"/>
            <a:chOff x="323528" y="1268760"/>
            <a:chExt cx="8280920" cy="4220964"/>
          </a:xfrm>
        </p:grpSpPr>
        <p:pic>
          <p:nvPicPr>
            <p:cNvPr id="8" name="Picture 7" descr="smug_1898757c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28" y="1844824"/>
              <a:ext cx="5842000" cy="3644900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 bwMode="auto">
            <a:xfrm>
              <a:off x="4788024" y="1268760"/>
              <a:ext cx="3816424" cy="2592288"/>
            </a:xfrm>
            <a:prstGeom prst="wedgeEllipseCallout">
              <a:avLst>
                <a:gd name="adj1" fmla="val -53468"/>
                <a:gd name="adj2" fmla="val 4243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I told you so!</a:t>
              </a:r>
              <a:endParaRPr kumimoji="0" lang="en-GB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Oval Callout 9"/>
          <p:cNvSpPr/>
          <p:nvPr/>
        </p:nvSpPr>
        <p:spPr bwMode="auto">
          <a:xfrm>
            <a:off x="0" y="4509120"/>
            <a:ext cx="3816424" cy="1872208"/>
          </a:xfrm>
          <a:prstGeom prst="wedgeEllipseCallout">
            <a:avLst>
              <a:gd name="adj1" fmla="val 51458"/>
              <a:gd name="adj2" fmla="val -7171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Oh </a:t>
            </a:r>
            <a:r>
              <a:rPr lang="en-GB" sz="2400" dirty="0">
                <a:solidFill>
                  <a:schemeClr val="bg1"/>
                </a:solidFill>
              </a:rPr>
              <a:t>I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didn’t tell anyone</a:t>
            </a:r>
            <a:r>
              <a:rPr kumimoji="0" lang="en-GB" sz="24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beforehand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have a serious </a:t>
            </a:r>
            <a:r>
              <a:rPr lang="en-GB" dirty="0" err="1">
                <a:solidFill>
                  <a:schemeClr val="tx1"/>
                </a:solidFill>
              </a:rPr>
              <a:t>false+ve</a:t>
            </a:r>
            <a:r>
              <a:rPr lang="en-GB" dirty="0"/>
              <a:t> problem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1560" y="5229200"/>
            <a:ext cx="7992888" cy="936104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But why would all patients have the same benefit and risk 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528" y="901576"/>
            <a:ext cx="8415338" cy="5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We have a serious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false-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problem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3568" y="1772816"/>
            <a:ext cx="8093840" cy="3234110"/>
            <a:chOff x="683568" y="1772816"/>
            <a:chExt cx="8093840" cy="3234110"/>
          </a:xfrm>
        </p:grpSpPr>
        <p:pic>
          <p:nvPicPr>
            <p:cNvPr id="8" name="Picture 7" descr="math-problem-thumb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8" y="1772816"/>
              <a:ext cx="4419448" cy="2664296"/>
            </a:xfrm>
            <a:prstGeom prst="rect">
              <a:avLst/>
            </a:prstGeom>
          </p:spPr>
        </p:pic>
        <p:pic>
          <p:nvPicPr>
            <p:cNvPr id="11" name="Picture 10" descr="girl_scratching_head_web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48" y="2492896"/>
              <a:ext cx="3773360" cy="25140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2400" dirty="0"/>
              <a:t>Pharmaceutical Industry &amp; AZ focus on stratified medicine</a:t>
            </a: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251520" y="5589240"/>
            <a:ext cx="75424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/>
            <a:r>
              <a:rPr lang="en-GB" sz="1200" b="0" dirty="0"/>
              <a:t>1. Personalized Medicine: The Path Forward” McKinsey website, “Personalized healthcare: Reaching the next frontier of medicine”, Bain website, Readiness for Personalized Medicine”, Diaceutics website</a:t>
            </a:r>
            <a:endParaRPr lang="en-GB" sz="1200" b="0" dirty="0">
              <a:ea typeface="MS PGothic" pitchFamily="34" charset="-128"/>
            </a:endParaRPr>
          </a:p>
          <a:p>
            <a:r>
              <a:rPr lang="en-GB" sz="1200" b="0" dirty="0">
                <a:ea typeface="MS PGothic" pitchFamily="34" charset="-128"/>
              </a:rPr>
              <a:t>2. </a:t>
            </a:r>
            <a:r>
              <a:rPr lang="en-GB" sz="1200" b="0" dirty="0" err="1">
                <a:ea typeface="MS PGothic" pitchFamily="34" charset="-128"/>
              </a:rPr>
              <a:t>PharmaTimes</a:t>
            </a:r>
            <a:r>
              <a:rPr lang="en-GB" sz="1200" b="0" dirty="0">
                <a:ea typeface="MS PGothic" pitchFamily="34" charset="-128"/>
              </a:rPr>
              <a:t> April 2011</a:t>
            </a:r>
            <a:endParaRPr lang="en-GB" sz="1200" b="0" dirty="0">
              <a:solidFill>
                <a:srgbClr val="F35733"/>
              </a:solidFill>
              <a:ea typeface="MS PGothic" pitchFamily="34" charset="-128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4893108" y="1118171"/>
            <a:ext cx="3927364" cy="4543077"/>
            <a:chOff x="4573588" y="1046163"/>
            <a:chExt cx="4141800" cy="4968874"/>
          </a:xfrm>
        </p:grpSpPr>
        <p:sp>
          <p:nvSpPr>
            <p:cNvPr id="18441" name="Rectangle 29"/>
            <p:cNvSpPr>
              <a:spLocks noChangeArrowheads="1"/>
            </p:cNvSpPr>
            <p:nvPr/>
          </p:nvSpPr>
          <p:spPr bwMode="auto">
            <a:xfrm>
              <a:off x="4573588" y="1589088"/>
              <a:ext cx="4140213" cy="3079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18442" name="AutoShape 28"/>
            <p:cNvSpPr>
              <a:spLocks noChangeArrowheads="1"/>
            </p:cNvSpPr>
            <p:nvPr/>
          </p:nvSpPr>
          <p:spPr bwMode="auto">
            <a:xfrm>
              <a:off x="4775124" y="1046163"/>
              <a:ext cx="3940264" cy="4759101"/>
            </a:xfrm>
            <a:prstGeom prst="roundRect">
              <a:avLst>
                <a:gd name="adj" fmla="val 8685"/>
              </a:avLst>
            </a:prstGeom>
            <a:noFill/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ea typeface="MS PGothic" pitchFamily="34" charset="-128"/>
              </a:endParaRPr>
            </a:p>
          </p:txBody>
        </p:sp>
        <p:sp>
          <p:nvSpPr>
            <p:cNvPr id="18443" name="AutoShape 28"/>
            <p:cNvSpPr>
              <a:spLocks noChangeArrowheads="1"/>
            </p:cNvSpPr>
            <p:nvPr/>
          </p:nvSpPr>
          <p:spPr bwMode="auto">
            <a:xfrm>
              <a:off x="4775124" y="1060450"/>
              <a:ext cx="3940264" cy="803275"/>
            </a:xfrm>
            <a:prstGeom prst="roundRect">
              <a:avLst>
                <a:gd name="adj" fmla="val 4126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ea typeface="MS PGothic" pitchFamily="34" charset="-128"/>
              </a:endParaRPr>
            </a:p>
          </p:txBody>
        </p:sp>
        <p:sp>
          <p:nvSpPr>
            <p:cNvPr id="18444" name="Rectangle 29"/>
            <p:cNvSpPr>
              <a:spLocks noChangeArrowheads="1"/>
            </p:cNvSpPr>
            <p:nvPr/>
          </p:nvSpPr>
          <p:spPr bwMode="auto">
            <a:xfrm>
              <a:off x="4808449" y="1693863"/>
              <a:ext cx="3884723" cy="315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18445" name="AutoShape 29"/>
            <p:cNvSpPr>
              <a:spLocks noChangeArrowheads="1"/>
            </p:cNvSpPr>
            <p:nvPr/>
          </p:nvSpPr>
          <p:spPr bwMode="auto">
            <a:xfrm>
              <a:off x="5076056" y="1062038"/>
              <a:ext cx="3240360" cy="638175"/>
            </a:xfrm>
            <a:prstGeom prst="roundRect">
              <a:avLst>
                <a:gd name="adj" fmla="val 2808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tIns="0" bIns="180000"/>
            <a:lstStyle/>
            <a:p>
              <a:pPr algn="ctr"/>
              <a:r>
                <a:rPr lang="en-US" sz="1600" b="0" dirty="0">
                  <a:solidFill>
                    <a:schemeClr val="bg1"/>
                  </a:solidFill>
                  <a:ea typeface="MS PGothic" pitchFamily="34" charset="-128"/>
                </a:rPr>
                <a:t>AstraZeneca: aiming to be an industry-leading capability</a:t>
              </a:r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875098" y="1792288"/>
              <a:ext cx="3743489" cy="3076088"/>
              <a:chOff x="3063" y="1273"/>
              <a:chExt cx="2359" cy="1812"/>
            </a:xfrm>
          </p:grpSpPr>
          <p:pic>
            <p:nvPicPr>
              <p:cNvPr id="18448" name="Picture 8" descr="AZmap_sto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063" y="1535"/>
                <a:ext cx="2359" cy="1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52" name="Rectangle 17"/>
              <p:cNvSpPr>
                <a:spLocks noChangeArrowheads="1"/>
              </p:cNvSpPr>
              <p:nvPr/>
            </p:nvSpPr>
            <p:spPr bwMode="auto">
              <a:xfrm>
                <a:off x="4069" y="2110"/>
                <a:ext cx="227" cy="965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Line 9"/>
              <p:cNvSpPr>
                <a:spLocks noChangeShapeType="1"/>
              </p:cNvSpPr>
              <p:nvPr/>
            </p:nvSpPr>
            <p:spPr bwMode="auto">
              <a:xfrm>
                <a:off x="3281" y="1273"/>
                <a:ext cx="0" cy="1794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50" name="Rectangle 15"/>
              <p:cNvSpPr>
                <a:spLocks noChangeArrowheads="1"/>
              </p:cNvSpPr>
              <p:nvPr/>
            </p:nvSpPr>
            <p:spPr bwMode="auto">
              <a:xfrm>
                <a:off x="3385" y="2789"/>
                <a:ext cx="227" cy="286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Rectangle 16"/>
              <p:cNvSpPr>
                <a:spLocks noChangeArrowheads="1"/>
              </p:cNvSpPr>
              <p:nvPr/>
            </p:nvSpPr>
            <p:spPr bwMode="auto">
              <a:xfrm>
                <a:off x="3727" y="2449"/>
                <a:ext cx="227" cy="62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3" name="Rectangle 18"/>
              <p:cNvSpPr>
                <a:spLocks noChangeArrowheads="1"/>
              </p:cNvSpPr>
              <p:nvPr/>
            </p:nvSpPr>
            <p:spPr bwMode="auto">
              <a:xfrm>
                <a:off x="4411" y="1855"/>
                <a:ext cx="227" cy="12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4" name="Rectangle 19"/>
              <p:cNvSpPr>
                <a:spLocks noChangeArrowheads="1"/>
              </p:cNvSpPr>
              <p:nvPr/>
            </p:nvSpPr>
            <p:spPr bwMode="auto">
              <a:xfrm>
                <a:off x="4753" y="1601"/>
                <a:ext cx="227" cy="1474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5" name="Line 20"/>
              <p:cNvSpPr>
                <a:spLocks noChangeShapeType="1"/>
              </p:cNvSpPr>
              <p:nvPr/>
            </p:nvSpPr>
            <p:spPr bwMode="auto">
              <a:xfrm rot="5400000" flipH="1">
                <a:off x="4288" y="2051"/>
                <a:ext cx="16" cy="2052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5095" y="1346"/>
                <a:ext cx="227" cy="1729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Line 21"/>
              <p:cNvSpPr>
                <a:spLocks noChangeShapeType="1"/>
              </p:cNvSpPr>
              <p:nvPr/>
            </p:nvSpPr>
            <p:spPr bwMode="auto">
              <a:xfrm flipV="1">
                <a:off x="3279" y="1304"/>
                <a:ext cx="1998" cy="1757"/>
              </a:xfrm>
              <a:prstGeom prst="line">
                <a:avLst/>
              </a:prstGeom>
              <a:noFill/>
              <a:ln w="3175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447" name="Rectangle 3"/>
            <p:cNvSpPr>
              <a:spLocks noChangeArrowheads="1"/>
            </p:cNvSpPr>
            <p:nvPr/>
          </p:nvSpPr>
          <p:spPr bwMode="auto">
            <a:xfrm>
              <a:off x="4954443" y="5137150"/>
              <a:ext cx="3629233" cy="87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6213" indent="-176213" eaLnBrk="0" hangingPunct="0">
                <a:lnSpc>
                  <a:spcPct val="90000"/>
                </a:lnSpc>
                <a:buClr>
                  <a:schemeClr val="tx2"/>
                </a:buClr>
                <a:buFont typeface="Arial" pitchFamily="34" charset="0"/>
                <a:buChar char="•"/>
              </a:pPr>
              <a:r>
                <a:rPr lang="en-GB" sz="1600" b="0" dirty="0"/>
                <a:t>Ranked in the top 5 companies</a:t>
              </a:r>
              <a:r>
                <a:rPr lang="en-GB" sz="1600" b="0" baseline="30000" dirty="0"/>
                <a:t>2</a:t>
              </a:r>
            </a:p>
            <a:p>
              <a:pPr marL="176213" indent="-176213" eaLnBrk="0" hangingPunct="0">
                <a:lnSpc>
                  <a:spcPct val="90000"/>
                </a:lnSpc>
                <a:buClr>
                  <a:schemeClr val="tx2"/>
                </a:buClr>
                <a:buFont typeface="Arial" pitchFamily="34" charset="0"/>
                <a:buChar char="•"/>
              </a:pPr>
              <a:r>
                <a:rPr lang="en-GB" sz="1600" b="0" dirty="0"/>
                <a:t>Moving further and faster</a:t>
              </a:r>
            </a:p>
          </p:txBody>
        </p:sp>
        <p:sp>
          <p:nvSpPr>
            <p:cNvPr id="18458" name="Rectangle 10"/>
            <p:cNvSpPr>
              <a:spLocks noChangeArrowheads="1"/>
            </p:cNvSpPr>
            <p:nvPr/>
          </p:nvSpPr>
          <p:spPr bwMode="auto">
            <a:xfrm rot="16200000">
              <a:off x="3425647" y="3190925"/>
              <a:ext cx="3235325" cy="260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0">
                  <a:ea typeface="MS PGothic" pitchFamily="34" charset="-128"/>
                </a:rPr>
                <a:t>AstraZeneca products following a PHC approach</a:t>
              </a:r>
              <a:endParaRPr lang="en-GB" sz="1100">
                <a:solidFill>
                  <a:srgbClr val="F35733"/>
                </a:solidFill>
                <a:ea typeface="MS PGothic" pitchFamily="34" charset="-128"/>
              </a:endParaRPr>
            </a:p>
          </p:txBody>
        </p:sp>
        <p:sp>
          <p:nvSpPr>
            <p:cNvPr id="18459" name="Rectangle 10"/>
            <p:cNvSpPr>
              <a:spLocks noChangeArrowheads="1"/>
            </p:cNvSpPr>
            <p:nvPr/>
          </p:nvSpPr>
          <p:spPr bwMode="auto">
            <a:xfrm>
              <a:off x="5263888" y="4857750"/>
              <a:ext cx="58715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0">
                  <a:ea typeface="MS PGothic" pitchFamily="34" charset="-128"/>
                </a:rPr>
                <a:t>2003</a:t>
              </a:r>
              <a:endParaRPr lang="en-GB" sz="1100">
                <a:solidFill>
                  <a:srgbClr val="F35733"/>
                </a:solidFill>
                <a:ea typeface="MS PGothic" pitchFamily="34" charset="-128"/>
              </a:endParaRPr>
            </a:p>
          </p:txBody>
        </p:sp>
        <p:sp>
          <p:nvSpPr>
            <p:cNvPr id="18460" name="Rectangle 10"/>
            <p:cNvSpPr>
              <a:spLocks noChangeArrowheads="1"/>
            </p:cNvSpPr>
            <p:nvPr/>
          </p:nvSpPr>
          <p:spPr bwMode="auto">
            <a:xfrm>
              <a:off x="5814570" y="4857750"/>
              <a:ext cx="58715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0">
                  <a:ea typeface="MS PGothic" pitchFamily="34" charset="-128"/>
                </a:rPr>
                <a:t>2005</a:t>
              </a:r>
              <a:endParaRPr lang="en-GB" sz="1100">
                <a:solidFill>
                  <a:srgbClr val="F35733"/>
                </a:solidFill>
                <a:ea typeface="MS PGothic" pitchFamily="34" charset="-128"/>
              </a:endParaRPr>
            </a:p>
          </p:txBody>
        </p:sp>
        <p:sp>
          <p:nvSpPr>
            <p:cNvPr id="18461" name="Rectangle 10"/>
            <p:cNvSpPr>
              <a:spLocks noChangeArrowheads="1"/>
            </p:cNvSpPr>
            <p:nvPr/>
          </p:nvSpPr>
          <p:spPr bwMode="auto">
            <a:xfrm>
              <a:off x="6365252" y="4857750"/>
              <a:ext cx="58715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0">
                  <a:ea typeface="MS PGothic" pitchFamily="34" charset="-128"/>
                </a:rPr>
                <a:t>2007</a:t>
              </a:r>
              <a:endParaRPr lang="en-GB" sz="1100">
                <a:solidFill>
                  <a:srgbClr val="F35733"/>
                </a:solidFill>
                <a:ea typeface="MS PGothic" pitchFamily="34" charset="-128"/>
              </a:endParaRPr>
            </a:p>
          </p:txBody>
        </p:sp>
        <p:sp>
          <p:nvSpPr>
            <p:cNvPr id="18462" name="Rectangle 10"/>
            <p:cNvSpPr>
              <a:spLocks noChangeArrowheads="1"/>
            </p:cNvSpPr>
            <p:nvPr/>
          </p:nvSpPr>
          <p:spPr bwMode="auto">
            <a:xfrm>
              <a:off x="6915934" y="4857750"/>
              <a:ext cx="58715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0">
                  <a:ea typeface="MS PGothic" pitchFamily="34" charset="-128"/>
                </a:rPr>
                <a:t>2009</a:t>
              </a:r>
              <a:endParaRPr lang="en-GB" sz="1100">
                <a:solidFill>
                  <a:srgbClr val="F35733"/>
                </a:solidFill>
                <a:ea typeface="MS PGothic" pitchFamily="34" charset="-128"/>
              </a:endParaRPr>
            </a:p>
          </p:txBody>
        </p:sp>
        <p:sp>
          <p:nvSpPr>
            <p:cNvPr id="18463" name="Rectangle 10"/>
            <p:cNvSpPr>
              <a:spLocks noChangeArrowheads="1"/>
            </p:cNvSpPr>
            <p:nvPr/>
          </p:nvSpPr>
          <p:spPr bwMode="auto">
            <a:xfrm>
              <a:off x="7466616" y="4857750"/>
              <a:ext cx="58715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0" dirty="0">
                  <a:ea typeface="MS PGothic" pitchFamily="34" charset="-128"/>
                </a:rPr>
                <a:t>2011</a:t>
              </a:r>
              <a:endParaRPr lang="en-GB" sz="1100" dirty="0">
                <a:solidFill>
                  <a:srgbClr val="F35733"/>
                </a:solidFill>
                <a:ea typeface="MS PGothic" pitchFamily="34" charset="-128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8017296" y="4857750"/>
              <a:ext cx="58715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100" b="0" dirty="0">
                  <a:ea typeface="MS PGothic" pitchFamily="34" charset="-128"/>
                </a:rPr>
                <a:t>2013</a:t>
              </a:r>
              <a:endParaRPr lang="en-GB" sz="1100" dirty="0">
                <a:solidFill>
                  <a:srgbClr val="F35733"/>
                </a:solidFill>
                <a:ea typeface="MS PGothic" pitchFamily="34" charset="-128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0DD6F2-3557-48C6-8993-66115CEB773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38" name="Rounded Rectangle 37"/>
          <p:cNvSpPr/>
          <p:nvPr/>
        </p:nvSpPr>
        <p:spPr bwMode="auto">
          <a:xfrm>
            <a:off x="251520" y="3429000"/>
            <a:ext cx="4608512" cy="936104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dirty="0">
                <a:solidFill>
                  <a:schemeClr val="bg1"/>
                </a:solidFill>
              </a:rPr>
              <a:t>80% AZ products following PHC approach</a:t>
            </a:r>
          </a:p>
          <a:p>
            <a:pPr marL="636588" lvl="2" indent="-179388" eaLnBrk="0" hangingPunc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−"/>
            </a:pPr>
            <a:r>
              <a:rPr lang="en-US" b="0" dirty="0">
                <a:solidFill>
                  <a:schemeClr val="bg1"/>
                </a:solidFill>
              </a:rPr>
              <a:t>Every phase and therapy area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251520" y="4581128"/>
            <a:ext cx="4608512" cy="936104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dirty="0">
                <a:solidFill>
                  <a:schemeClr val="bg1"/>
                </a:solidFill>
              </a:rPr>
              <a:t>Building evidence that adoption of PHC increases product and business success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endParaRPr lang="en-GB" baseline="30000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51520" y="1124744"/>
            <a:ext cx="4608512" cy="936104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en-US" dirty="0" err="1">
                <a:solidFill>
                  <a:schemeClr val="bg1"/>
                </a:solidFill>
              </a:rPr>
              <a:t>Pharma</a:t>
            </a:r>
            <a:r>
              <a:rPr lang="en-US" dirty="0">
                <a:solidFill>
                  <a:schemeClr val="bg1"/>
                </a:solidFill>
              </a:rPr>
              <a:t> companies active in stratified medicine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251520" y="2276872"/>
            <a:ext cx="4608512" cy="936104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</a:pPr>
            <a:r>
              <a:rPr lang="en-US" dirty="0">
                <a:solidFill>
                  <a:schemeClr val="bg1"/>
                </a:solidFill>
              </a:rPr>
              <a:t>Five PHC drugs, 9 companion diagnostics approved in 2013</a:t>
            </a:r>
          </a:p>
          <a:p>
            <a:pPr marL="636588" lvl="2" indent="-179388" eaLnBrk="0" hangingPunct="0">
              <a:spcBef>
                <a:spcPts val="0"/>
              </a:spcBef>
              <a:spcAft>
                <a:spcPts val="300"/>
              </a:spcAft>
              <a:buClr>
                <a:schemeClr val="bg1"/>
              </a:buClr>
              <a:buFont typeface="Arial" pitchFamily="34" charset="0"/>
              <a:buChar char="−"/>
            </a:pPr>
            <a:r>
              <a:rPr lang="en-US" b="0" dirty="0">
                <a:solidFill>
                  <a:schemeClr val="bg1"/>
                </a:solidFill>
              </a:rPr>
              <a:t>&gt;75% Oncology drug approvals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 late-stage oncology pipeline and stratified medicine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7544" y="1484780"/>
          <a:ext cx="6984776" cy="5079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132">
                <a:tc>
                  <a:txBody>
                    <a:bodyPr/>
                    <a:lstStyle/>
                    <a:p>
                      <a:r>
                        <a:rPr lang="en-GB" dirty="0"/>
                        <a:t>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Stratified hypothesis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912">
                <a:tc>
                  <a:txBody>
                    <a:bodyPr/>
                    <a:lstStyle/>
                    <a:p>
                      <a:r>
                        <a:rPr lang="en-GB" dirty="0" err="1"/>
                        <a:t>Lynparza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BRCAm</a:t>
                      </a:r>
                      <a:r>
                        <a:rPr lang="en-GB" dirty="0"/>
                        <a:t> </a:t>
                      </a:r>
                      <a:r>
                        <a:rPr lang="en-GB" baseline="0" dirty="0"/>
                        <a:t>ovarian, breast, pancreatic</a:t>
                      </a:r>
                    </a:p>
                    <a:p>
                      <a:pPr algn="ctr"/>
                      <a:r>
                        <a:rPr lang="en-GB" baseline="0" dirty="0"/>
                        <a:t>ATM+ gastric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r>
                        <a:rPr lang="en-GB" dirty="0" err="1"/>
                        <a:t>Selumetinib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KRAS</a:t>
                      </a:r>
                      <a:r>
                        <a:rPr lang="en-GB" dirty="0"/>
                        <a:t>+ </a:t>
                      </a:r>
                      <a:r>
                        <a:rPr lang="en-GB" dirty="0" err="1"/>
                        <a:t>NSCLC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r>
                        <a:rPr lang="en-GB" dirty="0" err="1"/>
                        <a:t>Iressa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EGFRM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NSCLC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r>
                        <a:rPr lang="en-GB" dirty="0"/>
                        <a:t>AZD9291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EGFRM</a:t>
                      </a:r>
                      <a:r>
                        <a:rPr lang="en-GB" dirty="0"/>
                        <a:t> T790M 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NSCLC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r>
                        <a:rPr lang="en-GB" dirty="0"/>
                        <a:t>MEDI4736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PDL+ve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NSCLC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H&amp;N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r>
                        <a:rPr lang="en-GB" dirty="0" err="1"/>
                        <a:t>Faslodex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</a:t>
                      </a:r>
                      <a:r>
                        <a:rPr lang="en-GB" baseline="0" dirty="0"/>
                        <a:t> prior endocrine 1</a:t>
                      </a:r>
                      <a:r>
                        <a:rPr lang="en-GB" baseline="30000" dirty="0"/>
                        <a:t>st</a:t>
                      </a:r>
                      <a:r>
                        <a:rPr lang="en-GB" baseline="0" dirty="0"/>
                        <a:t> line Breast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132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dirty="0" err="1"/>
                        <a:t>Unstratified</a:t>
                      </a:r>
                      <a:r>
                        <a:rPr lang="en-GB" b="1" dirty="0"/>
                        <a:t> Hypotheses or TBD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r>
                        <a:rPr lang="en-GB" dirty="0" err="1"/>
                        <a:t>Caprelsa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Differentiated Thyroid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r>
                        <a:rPr lang="en-GB" dirty="0" err="1"/>
                        <a:t>Tremelimumab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Mesothelioma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MEDI4736+treme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NSCLC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H&amp;N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/>
                        <a:t>Cediranib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Ovarian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6488668"/>
            <a:ext cx="5589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 err="1"/>
              <a:t>NSCLC</a:t>
            </a:r>
            <a:r>
              <a:rPr lang="en-GB" sz="1400" b="0" dirty="0"/>
              <a:t> = non-small-cell lung cancer, </a:t>
            </a:r>
            <a:r>
              <a:rPr lang="en-GB" sz="1400" b="0" dirty="0" err="1"/>
              <a:t>H&amp;N</a:t>
            </a:r>
            <a:r>
              <a:rPr lang="en-GB" sz="1400" b="0" dirty="0"/>
              <a:t> = Head and neck cancer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best to learn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4763"/>
            <a:ext cx="466725" cy="358775"/>
          </a:xfrm>
        </p:spPr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09588" y="1671638"/>
          <a:ext cx="8124825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common oversight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Importance of trial design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748D8EB-9301-403A-889B-E8DDB32CFF4A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38213" y="5957888"/>
            <a:ext cx="5792787" cy="4476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3000" b="1">
                <a:solidFill>
                  <a:srgbClr val="FF0000"/>
                </a:solidFill>
              </a:rPr>
              <a:t>Prognostic Biomarker identified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  <p:bldP spid="12" grpId="0" animBg="1" autoUpdateAnimBg="0"/>
    </p:bldLst>
  </p:timing>
</p:sld>
</file>

<file path=ppt/theme/theme1.xml><?xml version="1.0" encoding="utf-8"?>
<a:theme xmlns:a="http://schemas.openxmlformats.org/drawingml/2006/main" name="Blank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F0AB00"/>
      </a:lt2>
      <a:accent1>
        <a:srgbClr val="830051"/>
      </a:accent1>
      <a:accent2>
        <a:srgbClr val="4B306A"/>
      </a:accent2>
      <a:accent3>
        <a:srgbClr val="F0AB00"/>
      </a:accent3>
      <a:accent4>
        <a:srgbClr val="7AB800"/>
      </a:accent4>
      <a:accent5>
        <a:srgbClr val="00ADD0"/>
      </a:accent5>
      <a:accent6>
        <a:srgbClr val="C7C2BA"/>
      </a:accent6>
      <a:hlink>
        <a:srgbClr val="4B306A"/>
      </a:hlink>
      <a:folHlink>
        <a:srgbClr val="C7C2BA"/>
      </a:folHlink>
    </a:clrScheme>
    <a:fontScheme name="te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F0AB00"/>
        </a:lt2>
        <a:accent1>
          <a:srgbClr val="830051"/>
        </a:accent1>
        <a:accent2>
          <a:srgbClr val="4B306A"/>
        </a:accent2>
        <a:accent3>
          <a:srgbClr val="F0AB00"/>
        </a:accent3>
        <a:accent4>
          <a:srgbClr val="7AB800"/>
        </a:accent4>
        <a:accent5>
          <a:srgbClr val="00ADD0"/>
        </a:accent5>
        <a:accent6>
          <a:srgbClr val="C7C2BA"/>
        </a:accent6>
        <a:hlink>
          <a:srgbClr val="4B306A"/>
        </a:hlink>
        <a:folHlink>
          <a:srgbClr val="C7C2B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der Mulberry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vider Purple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ivider Gold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vider White">
  <a:themeElements>
    <a:clrScheme name="Ast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egibility Box Mulberry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Legibility Box Grey">
  <a:themeElements>
    <a:clrScheme name="AstraZeneca">
      <a:dk1>
        <a:srgbClr val="000000"/>
      </a:dk1>
      <a:lt1>
        <a:srgbClr val="FFFFFF"/>
      </a:lt1>
      <a:dk2>
        <a:srgbClr val="830051"/>
      </a:dk2>
      <a:lt2>
        <a:srgbClr val="C7C2BA"/>
      </a:lt2>
      <a:accent1>
        <a:srgbClr val="4B306A"/>
      </a:accent1>
      <a:accent2>
        <a:srgbClr val="F0AB00"/>
      </a:accent2>
      <a:accent3>
        <a:srgbClr val="FFFFFF"/>
      </a:accent3>
      <a:accent4>
        <a:srgbClr val="000000"/>
      </a:accent4>
      <a:accent5>
        <a:srgbClr val="C7C2BA"/>
      </a:accent5>
      <a:accent6>
        <a:srgbClr val="D99B00"/>
      </a:accent6>
      <a:hlink>
        <a:srgbClr val="7AB800"/>
      </a:hlink>
      <a:folHlink>
        <a:srgbClr val="00ADD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straZeneca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C7C2BA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759</TotalTime>
  <Words>1493</Words>
  <Application>Microsoft Office PowerPoint</Application>
  <PresentationFormat>On-screen Show (4:3)</PresentationFormat>
  <Paragraphs>325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MS PGothic</vt:lpstr>
      <vt:lpstr>Arial</vt:lpstr>
      <vt:lpstr>Calibri</vt:lpstr>
      <vt:lpstr>SAS Monospace</vt:lpstr>
      <vt:lpstr>Symbol</vt:lpstr>
      <vt:lpstr>Times New Roman</vt:lpstr>
      <vt:lpstr>Blank</vt:lpstr>
      <vt:lpstr>Custom Design</vt:lpstr>
      <vt:lpstr>1_Custom Design</vt:lpstr>
      <vt:lpstr>Divider Mulberry</vt:lpstr>
      <vt:lpstr>Divider Purple</vt:lpstr>
      <vt:lpstr>Divider Gold</vt:lpstr>
      <vt:lpstr>Divider White</vt:lpstr>
      <vt:lpstr>Legibility Box Mulberry</vt:lpstr>
      <vt:lpstr>Legibility Box Grey</vt:lpstr>
      <vt:lpstr>Who benefits?</vt:lpstr>
      <vt:lpstr>Statistical QI</vt:lpstr>
      <vt:lpstr>Statistical QI</vt:lpstr>
      <vt:lpstr>Subgroups – what we can be certain of!</vt:lpstr>
      <vt:lpstr>We have a serious false+ve problem</vt:lpstr>
      <vt:lpstr>Pharmaceutical Industry &amp; AZ focus on stratified medicine</vt:lpstr>
      <vt:lpstr>AZ late-stage oncology pipeline and stratified medicine</vt:lpstr>
      <vt:lpstr>How best to learn</vt:lpstr>
      <vt:lpstr>A common oversight</vt:lpstr>
      <vt:lpstr>A good design  - olaparib 2nd line gastric cancer  </vt:lpstr>
      <vt:lpstr>Interpreting the unexpected in Phase II</vt:lpstr>
      <vt:lpstr>Creating a structured approach to interpretation </vt:lpstr>
      <vt:lpstr>An example – strength of belief reflected in results</vt:lpstr>
      <vt:lpstr>What if predictive biomarker continuous?</vt:lpstr>
      <vt:lpstr>Confirming benefit</vt:lpstr>
      <vt:lpstr>Olaparib gastric design</vt:lpstr>
      <vt:lpstr>Best to spread bets – vandetanib NSCLC</vt:lpstr>
      <vt:lpstr>One pivotal trial to define subgroup population for the other  </vt:lpstr>
      <vt:lpstr>Learn and confirm?</vt:lpstr>
      <vt:lpstr>Adaptive signature design</vt:lpstr>
      <vt:lpstr>Adaptive sub-population design Pre-defined hypothesis available Flexibly define Stage 2 popn = overall, subgroup or both - or stop for futility</vt:lpstr>
      <vt:lpstr>Re-learning</vt:lpstr>
      <vt:lpstr>What happens in the licensing decision</vt:lpstr>
      <vt:lpstr>Science, replication and pre-specification</vt:lpstr>
      <vt:lpstr>Advice from Rob Hemmings (MHRA)</vt:lpstr>
      <vt:lpstr>What are AZ doing?</vt:lpstr>
      <vt:lpstr>Conclusions</vt:lpstr>
    </vt:vector>
  </TitlesOfParts>
  <Company>AstraZeneca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benefits</dc:title>
  <dc:creator>m234537</dc:creator>
  <dc:description>For both external and internal use</dc:description>
  <cp:lastModifiedBy>Andy Stone</cp:lastModifiedBy>
  <cp:revision>100</cp:revision>
  <dcterms:created xsi:type="dcterms:W3CDTF">2015-01-30T14:46:13Z</dcterms:created>
  <dcterms:modified xsi:type="dcterms:W3CDTF">2016-06-29T19:21:38Z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1.4</vt:lpwstr>
  </property>
</Properties>
</file>