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30" r:id="rId2"/>
    <p:sldMasterId id="2147483800" r:id="rId3"/>
    <p:sldMasterId id="2147483656" r:id="rId4"/>
  </p:sldMasterIdLst>
  <p:notesMasterIdLst>
    <p:notesMasterId r:id="rId38"/>
  </p:notesMasterIdLst>
  <p:handoutMasterIdLst>
    <p:handoutMasterId r:id="rId39"/>
  </p:handoutMasterIdLst>
  <p:sldIdLst>
    <p:sldId id="345" r:id="rId5"/>
    <p:sldId id="348" r:id="rId6"/>
    <p:sldId id="349" r:id="rId7"/>
    <p:sldId id="371" r:id="rId8"/>
    <p:sldId id="350" r:id="rId9"/>
    <p:sldId id="390" r:id="rId10"/>
    <p:sldId id="373" r:id="rId11"/>
    <p:sldId id="352" r:id="rId12"/>
    <p:sldId id="385" r:id="rId13"/>
    <p:sldId id="374" r:id="rId14"/>
    <p:sldId id="377" r:id="rId15"/>
    <p:sldId id="380" r:id="rId16"/>
    <p:sldId id="381" r:id="rId17"/>
    <p:sldId id="382" r:id="rId18"/>
    <p:sldId id="376" r:id="rId19"/>
    <p:sldId id="384" r:id="rId20"/>
    <p:sldId id="354" r:id="rId21"/>
    <p:sldId id="355" r:id="rId22"/>
    <p:sldId id="360" r:id="rId23"/>
    <p:sldId id="361" r:id="rId24"/>
    <p:sldId id="363" r:id="rId25"/>
    <p:sldId id="364" r:id="rId26"/>
    <p:sldId id="365" r:id="rId27"/>
    <p:sldId id="356" r:id="rId28"/>
    <p:sldId id="367" r:id="rId29"/>
    <p:sldId id="368" r:id="rId30"/>
    <p:sldId id="369" r:id="rId31"/>
    <p:sldId id="387" r:id="rId32"/>
    <p:sldId id="357" r:id="rId33"/>
    <p:sldId id="389" r:id="rId34"/>
    <p:sldId id="388" r:id="rId35"/>
    <p:sldId id="359" r:id="rId36"/>
    <p:sldId id="358" r:id="rId37"/>
  </p:sldIdLst>
  <p:sldSz cx="9144000" cy="5143500" type="screen16x9"/>
  <p:notesSz cx="6670675" cy="9875838"/>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0"/>
    <a:srgbClr val="00A9CE"/>
    <a:srgbClr val="D8DCDE"/>
    <a:srgbClr val="002F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4" autoAdjust="0"/>
    <p:restoredTop sz="84928" autoAdjust="0"/>
  </p:normalViewPr>
  <p:slideViewPr>
    <p:cSldViewPr snapToGrid="0" snapToObjects="1" showGuides="1">
      <p:cViewPr varScale="1">
        <p:scale>
          <a:sx n="97" d="100"/>
          <a:sy n="97" d="100"/>
        </p:scale>
        <p:origin x="1109" y="77"/>
      </p:cViewPr>
      <p:guideLst>
        <p:guide orient="horz"/>
        <p:guide/>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mea.astrazeneca.net\uk\Alderley%20Park\Users%2010\M234537\Documents\!Other%20Data\stats%20issues\spreadsheets\weibull%20surviv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mea.astrazeneca.net\uk\Alderley%20Park\Users%2010\M234537\Documents\!Other%20Data\stats%20issues\spreadsheets\weibull%20surviv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mea.astrazeneca.net\uk\Alderley%20Park\Users%2010\M234537\Documents\!Other%20Data\personal\Key%20documents\spreadsheets\Immuno%20exponenti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Sheet1!$I$8</c:f>
              <c:strCache>
                <c:ptCount val="1"/>
                <c:pt idx="0">
                  <c:v>control</c:v>
                </c:pt>
              </c:strCache>
            </c:strRef>
          </c:tx>
          <c:marker>
            <c:symbol val="none"/>
          </c:marker>
          <c:xVal>
            <c:numRef>
              <c:f>Sheet1!$H$9:$H$29</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Sheet1!$I$9:$I$29</c:f>
              <c:numCache>
                <c:formatCode>0.00</c:formatCode>
                <c:ptCount val="21"/>
                <c:pt idx="0">
                  <c:v>1</c:v>
                </c:pt>
                <c:pt idx="1">
                  <c:v>0.87055056329612412</c:v>
                </c:pt>
                <c:pt idx="2">
                  <c:v>0.75785828325520133</c:v>
                </c:pt>
                <c:pt idx="3">
                  <c:v>0.65975395538644765</c:v>
                </c:pt>
                <c:pt idx="4">
                  <c:v>0.57434917749852088</c:v>
                </c:pt>
                <c:pt idx="5">
                  <c:v>0.5</c:v>
                </c:pt>
                <c:pt idx="6">
                  <c:v>0.43527528164806306</c:v>
                </c:pt>
                <c:pt idx="7">
                  <c:v>0.37892914162760077</c:v>
                </c:pt>
                <c:pt idx="8">
                  <c:v>0.3298769776932261</c:v>
                </c:pt>
                <c:pt idx="9">
                  <c:v>0.28717458874926038</c:v>
                </c:pt>
                <c:pt idx="10">
                  <c:v>0.25</c:v>
                </c:pt>
                <c:pt idx="11">
                  <c:v>0.21763764082403148</c:v>
                </c:pt>
                <c:pt idx="12">
                  <c:v>0.18946457081379994</c:v>
                </c:pt>
                <c:pt idx="13">
                  <c:v>0.16493848884661258</c:v>
                </c:pt>
                <c:pt idx="14">
                  <c:v>0.14358729437462944</c:v>
                </c:pt>
                <c:pt idx="15">
                  <c:v>0.12500000000000003</c:v>
                </c:pt>
                <c:pt idx="16">
                  <c:v>0.10881882041201553</c:v>
                </c:pt>
                <c:pt idx="17">
                  <c:v>9.4732285406900013E-2</c:v>
                </c:pt>
                <c:pt idx="18">
                  <c:v>8.2469244423305388E-2</c:v>
                </c:pt>
                <c:pt idx="19">
                  <c:v>7.1793647187314832E-2</c:v>
                </c:pt>
                <c:pt idx="20">
                  <c:v>6.25E-2</c:v>
                </c:pt>
              </c:numCache>
            </c:numRef>
          </c:yVal>
          <c:smooth val="1"/>
          <c:extLst>
            <c:ext xmlns:c16="http://schemas.microsoft.com/office/drawing/2014/chart" uri="{C3380CC4-5D6E-409C-BE32-E72D297353CC}">
              <c16:uniqueId val="{00000000-B2EE-447B-B874-637E4994A51A}"/>
            </c:ext>
          </c:extLst>
        </c:ser>
        <c:ser>
          <c:idx val="1"/>
          <c:order val="1"/>
          <c:tx>
            <c:strRef>
              <c:f>Sheet1!$J$8</c:f>
              <c:strCache>
                <c:ptCount val="1"/>
                <c:pt idx="0">
                  <c:v>exp</c:v>
                </c:pt>
              </c:strCache>
            </c:strRef>
          </c:tx>
          <c:marker>
            <c:symbol val="none"/>
          </c:marker>
          <c:xVal>
            <c:numRef>
              <c:f>Sheet1!$H$9:$H$29</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Sheet1!$J$9:$J$29</c:f>
              <c:numCache>
                <c:formatCode>0.00</c:formatCode>
                <c:ptCount val="21"/>
                <c:pt idx="0">
                  <c:v>1</c:v>
                </c:pt>
                <c:pt idx="1">
                  <c:v>0.93303299153680741</c:v>
                </c:pt>
                <c:pt idx="2">
                  <c:v>0.87055056329612412</c:v>
                </c:pt>
                <c:pt idx="3">
                  <c:v>0.81225239635623558</c:v>
                </c:pt>
                <c:pt idx="4">
                  <c:v>0.75785828325520133</c:v>
                </c:pt>
                <c:pt idx="5">
                  <c:v>0.70710678118654757</c:v>
                </c:pt>
                <c:pt idx="6">
                  <c:v>0.65975395538644765</c:v>
                </c:pt>
                <c:pt idx="7">
                  <c:v>0.6155722066724586</c:v>
                </c:pt>
                <c:pt idx="8">
                  <c:v>0.57434917749852088</c:v>
                </c:pt>
                <c:pt idx="9">
                  <c:v>0.53588673126814668</c:v>
                </c:pt>
                <c:pt idx="10">
                  <c:v>0.5</c:v>
                </c:pt>
                <c:pt idx="11">
                  <c:v>0.46651649576840515</c:v>
                </c:pt>
                <c:pt idx="12">
                  <c:v>0.43527528164806306</c:v>
                </c:pt>
                <c:pt idx="13">
                  <c:v>0.40612619817811785</c:v>
                </c:pt>
                <c:pt idx="14">
                  <c:v>0.37892914162760077</c:v>
                </c:pt>
                <c:pt idx="15">
                  <c:v>0.35355339059327384</c:v>
                </c:pt>
                <c:pt idx="16">
                  <c:v>0.3298769776932261</c:v>
                </c:pt>
                <c:pt idx="17">
                  <c:v>0.30778610333623013</c:v>
                </c:pt>
                <c:pt idx="18">
                  <c:v>0.28717458874926038</c:v>
                </c:pt>
                <c:pt idx="19">
                  <c:v>0.26794336563407417</c:v>
                </c:pt>
                <c:pt idx="20">
                  <c:v>0.25</c:v>
                </c:pt>
              </c:numCache>
            </c:numRef>
          </c:yVal>
          <c:smooth val="1"/>
          <c:extLst>
            <c:ext xmlns:c16="http://schemas.microsoft.com/office/drawing/2014/chart" uri="{C3380CC4-5D6E-409C-BE32-E72D297353CC}">
              <c16:uniqueId val="{00000001-B2EE-447B-B874-637E4994A51A}"/>
            </c:ext>
          </c:extLst>
        </c:ser>
        <c:dLbls>
          <c:showLegendKey val="0"/>
          <c:showVal val="0"/>
          <c:showCatName val="0"/>
          <c:showSerName val="0"/>
          <c:showPercent val="0"/>
          <c:showBubbleSize val="0"/>
        </c:dLbls>
        <c:axId val="138730112"/>
        <c:axId val="138764672"/>
      </c:scatterChart>
      <c:valAx>
        <c:axId val="138730112"/>
        <c:scaling>
          <c:orientation val="minMax"/>
          <c:max val="20"/>
        </c:scaling>
        <c:delete val="0"/>
        <c:axPos val="b"/>
        <c:numFmt formatCode="General" sourceLinked="1"/>
        <c:majorTickMark val="out"/>
        <c:minorTickMark val="none"/>
        <c:tickLblPos val="nextTo"/>
        <c:crossAx val="138764672"/>
        <c:crosses val="autoZero"/>
        <c:crossBetween val="midCat"/>
      </c:valAx>
      <c:valAx>
        <c:axId val="138764672"/>
        <c:scaling>
          <c:orientation val="minMax"/>
          <c:max val="1"/>
        </c:scaling>
        <c:delete val="0"/>
        <c:axPos val="l"/>
        <c:majorGridlines/>
        <c:numFmt formatCode="0.00" sourceLinked="1"/>
        <c:majorTickMark val="out"/>
        <c:minorTickMark val="none"/>
        <c:tickLblPos val="nextTo"/>
        <c:crossAx val="138730112"/>
        <c:crosses val="autoZero"/>
        <c:crossBetween val="midCat"/>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Sheet1!$M$8</c:f>
              <c:strCache>
                <c:ptCount val="1"/>
                <c:pt idx="0">
                  <c:v>control</c:v>
                </c:pt>
              </c:strCache>
            </c:strRef>
          </c:tx>
          <c:marker>
            <c:symbol val="none"/>
          </c:marker>
          <c:xVal>
            <c:numRef>
              <c:f>Sheet1!$L$9:$L$29</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Sheet1!$M$9:$M$29</c:f>
              <c:numCache>
                <c:formatCode>General</c:formatCode>
                <c:ptCount val="21"/>
                <c:pt idx="0">
                  <c:v>1</c:v>
                </c:pt>
                <c:pt idx="1">
                  <c:v>0.97265494741228564</c:v>
                </c:pt>
                <c:pt idx="2">
                  <c:v>0.89502507092797245</c:v>
                </c:pt>
                <c:pt idx="3">
                  <c:v>0.77916457966050168</c:v>
                </c:pt>
                <c:pt idx="4">
                  <c:v>0.64171294878145158</c:v>
                </c:pt>
                <c:pt idx="5">
                  <c:v>0.5</c:v>
                </c:pt>
                <c:pt idx="6">
                  <c:v>0.36856730432277623</c:v>
                </c:pt>
                <c:pt idx="7">
                  <c:v>0.2570284566640168</c:v>
                </c:pt>
                <c:pt idx="8">
                  <c:v>0.16957554093095867</c:v>
                </c:pt>
                <c:pt idx="9">
                  <c:v>0.10584316404531589</c:v>
                </c:pt>
                <c:pt idx="10">
                  <c:v>6.25E-2</c:v>
                </c:pt>
                <c:pt idx="11">
                  <c:v>3.4915223064756876E-2</c:v>
                </c:pt>
                <c:pt idx="12">
                  <c:v>1.8453010334836407E-2</c:v>
                </c:pt>
                <c:pt idx="13">
                  <c:v>9.2265051674182228E-3</c:v>
                </c:pt>
                <c:pt idx="14">
                  <c:v>4.3644028830946103E-3</c:v>
                </c:pt>
                <c:pt idx="15">
                  <c:v>1.9531250000000043E-3</c:v>
                </c:pt>
                <c:pt idx="16">
                  <c:v>8.2689971910403042E-4</c:v>
                </c:pt>
                <c:pt idx="17">
                  <c:v>3.3120222838077935E-4</c:v>
                </c:pt>
                <c:pt idx="18">
                  <c:v>1.2550217610547687E-4</c:v>
                </c:pt>
                <c:pt idx="19">
                  <c:v>4.4991126015963957E-5</c:v>
                </c:pt>
                <c:pt idx="20">
                  <c:v>1.5258789062500068E-5</c:v>
                </c:pt>
              </c:numCache>
            </c:numRef>
          </c:yVal>
          <c:smooth val="1"/>
          <c:extLst>
            <c:ext xmlns:c16="http://schemas.microsoft.com/office/drawing/2014/chart" uri="{C3380CC4-5D6E-409C-BE32-E72D297353CC}">
              <c16:uniqueId val="{00000000-E99A-4FA2-A14A-2049467A5798}"/>
            </c:ext>
          </c:extLst>
        </c:ser>
        <c:ser>
          <c:idx val="1"/>
          <c:order val="1"/>
          <c:tx>
            <c:strRef>
              <c:f>Sheet1!$N$8</c:f>
              <c:strCache>
                <c:ptCount val="1"/>
                <c:pt idx="0">
                  <c:v>exp</c:v>
                </c:pt>
              </c:strCache>
            </c:strRef>
          </c:tx>
          <c:marker>
            <c:symbol val="none"/>
          </c:marker>
          <c:xVal>
            <c:numRef>
              <c:f>Sheet1!$L$9:$L$29</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Sheet1!$N$9:$N$29</c:f>
              <c:numCache>
                <c:formatCode>General</c:formatCode>
                <c:ptCount val="21"/>
                <c:pt idx="0">
                  <c:v>1</c:v>
                </c:pt>
                <c:pt idx="1">
                  <c:v>0.98623270449335732</c:v>
                </c:pt>
                <c:pt idx="2">
                  <c:v>0.94605764672559778</c:v>
                </c:pt>
                <c:pt idx="3">
                  <c:v>0.88270299629065452</c:v>
                </c:pt>
                <c:pt idx="4">
                  <c:v>0.801069877589624</c:v>
                </c:pt>
                <c:pt idx="5">
                  <c:v>0.70710678118654757</c:v>
                </c:pt>
                <c:pt idx="6">
                  <c:v>0.60709744219752548</c:v>
                </c:pt>
                <c:pt idx="7">
                  <c:v>0.50697973989501455</c:v>
                </c:pt>
                <c:pt idx="8">
                  <c:v>0.41179550863378572</c:v>
                </c:pt>
                <c:pt idx="9">
                  <c:v>0.32533546386048523</c:v>
                </c:pt>
                <c:pt idx="10">
                  <c:v>0.25</c:v>
                </c:pt>
                <c:pt idx="11">
                  <c:v>0.18685615607936779</c:v>
                </c:pt>
                <c:pt idx="12">
                  <c:v>0.13584185781575725</c:v>
                </c:pt>
                <c:pt idx="13">
                  <c:v>9.6054698830500745E-2</c:v>
                </c:pt>
                <c:pt idx="14">
                  <c:v>6.6063627535086586E-2</c:v>
                </c:pt>
                <c:pt idx="15">
                  <c:v>4.4194173824159314E-2</c:v>
                </c:pt>
                <c:pt idx="16">
                  <c:v>2.8755864082027342E-2</c:v>
                </c:pt>
                <c:pt idx="17">
                  <c:v>1.8198962288569622E-2</c:v>
                </c:pt>
                <c:pt idx="18">
                  <c:v>1.1202775375123694E-2</c:v>
                </c:pt>
                <c:pt idx="19">
                  <c:v>6.7075424721699493E-3</c:v>
                </c:pt>
                <c:pt idx="20">
                  <c:v>3.9062500000000009E-3</c:v>
                </c:pt>
              </c:numCache>
            </c:numRef>
          </c:yVal>
          <c:smooth val="1"/>
          <c:extLst>
            <c:ext xmlns:c16="http://schemas.microsoft.com/office/drawing/2014/chart" uri="{C3380CC4-5D6E-409C-BE32-E72D297353CC}">
              <c16:uniqueId val="{00000001-E99A-4FA2-A14A-2049467A5798}"/>
            </c:ext>
          </c:extLst>
        </c:ser>
        <c:dLbls>
          <c:showLegendKey val="0"/>
          <c:showVal val="0"/>
          <c:showCatName val="0"/>
          <c:showSerName val="0"/>
          <c:showPercent val="0"/>
          <c:showBubbleSize val="0"/>
        </c:dLbls>
        <c:axId val="138793344"/>
        <c:axId val="138794880"/>
      </c:scatterChart>
      <c:valAx>
        <c:axId val="138793344"/>
        <c:scaling>
          <c:orientation val="minMax"/>
          <c:max val="20"/>
        </c:scaling>
        <c:delete val="0"/>
        <c:axPos val="b"/>
        <c:numFmt formatCode="General" sourceLinked="1"/>
        <c:majorTickMark val="out"/>
        <c:minorTickMark val="none"/>
        <c:tickLblPos val="nextTo"/>
        <c:crossAx val="138794880"/>
        <c:crosses val="autoZero"/>
        <c:crossBetween val="midCat"/>
      </c:valAx>
      <c:valAx>
        <c:axId val="138794880"/>
        <c:scaling>
          <c:orientation val="minMax"/>
          <c:max val="1"/>
        </c:scaling>
        <c:delete val="0"/>
        <c:axPos val="l"/>
        <c:majorGridlines/>
        <c:numFmt formatCode="General" sourceLinked="1"/>
        <c:majorTickMark val="out"/>
        <c:minorTickMark val="none"/>
        <c:tickLblPos val="nextTo"/>
        <c:crossAx val="138793344"/>
        <c:crosses val="autoZero"/>
        <c:crossBetween val="midCat"/>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Power for a trial analysed after 160</a:t>
            </a:r>
            <a:r>
              <a:rPr lang="en-GB" baseline="0"/>
              <a:t> events</a:t>
            </a:r>
            <a:endParaRPr lang="en-GB"/>
          </a:p>
        </c:rich>
      </c:tx>
      <c:overlay val="0"/>
    </c:title>
    <c:autoTitleDeleted val="0"/>
    <c:plotArea>
      <c:layout/>
      <c:scatterChart>
        <c:scatterStyle val="smoothMarker"/>
        <c:varyColors val="0"/>
        <c:ser>
          <c:idx val="0"/>
          <c:order val="0"/>
          <c:tx>
            <c:strRef>
              <c:f>'BBS1'!$G$29</c:f>
              <c:strCache>
                <c:ptCount val="1"/>
                <c:pt idx="0">
                  <c:v>PH Power</c:v>
                </c:pt>
              </c:strCache>
            </c:strRef>
          </c:tx>
          <c:xVal>
            <c:numRef>
              <c:f>'BBS1'!$F$30:$F$34</c:f>
              <c:numCache>
                <c:formatCode>General</c:formatCode>
                <c:ptCount val="5"/>
                <c:pt idx="0">
                  <c:v>200</c:v>
                </c:pt>
                <c:pt idx="1">
                  <c:v>250</c:v>
                </c:pt>
                <c:pt idx="2">
                  <c:v>300</c:v>
                </c:pt>
                <c:pt idx="3">
                  <c:v>350</c:v>
                </c:pt>
                <c:pt idx="4">
                  <c:v>400</c:v>
                </c:pt>
              </c:numCache>
            </c:numRef>
          </c:xVal>
          <c:yVal>
            <c:numRef>
              <c:f>'BBS1'!$G$30:$G$34</c:f>
              <c:numCache>
                <c:formatCode>General</c:formatCode>
                <c:ptCount val="5"/>
                <c:pt idx="0">
                  <c:v>0.9</c:v>
                </c:pt>
                <c:pt idx="1">
                  <c:v>0.9</c:v>
                </c:pt>
                <c:pt idx="2">
                  <c:v>0.9</c:v>
                </c:pt>
                <c:pt idx="3">
                  <c:v>0.9</c:v>
                </c:pt>
                <c:pt idx="4">
                  <c:v>0.9</c:v>
                </c:pt>
              </c:numCache>
            </c:numRef>
          </c:yVal>
          <c:smooth val="1"/>
          <c:extLst>
            <c:ext xmlns:c16="http://schemas.microsoft.com/office/drawing/2014/chart" uri="{C3380CC4-5D6E-409C-BE32-E72D297353CC}">
              <c16:uniqueId val="{00000000-4426-4E51-B9EA-5D56F9043C8D}"/>
            </c:ext>
          </c:extLst>
        </c:ser>
        <c:ser>
          <c:idx val="1"/>
          <c:order val="1"/>
          <c:tx>
            <c:strRef>
              <c:f>'BBS1'!$H$29</c:f>
              <c:strCache>
                <c:ptCount val="1"/>
                <c:pt idx="0">
                  <c:v>NPH Power</c:v>
                </c:pt>
              </c:strCache>
            </c:strRef>
          </c:tx>
          <c:xVal>
            <c:numRef>
              <c:f>'BBS1'!$F$30:$F$34</c:f>
              <c:numCache>
                <c:formatCode>General</c:formatCode>
                <c:ptCount val="5"/>
                <c:pt idx="0">
                  <c:v>200</c:v>
                </c:pt>
                <c:pt idx="1">
                  <c:v>250</c:v>
                </c:pt>
                <c:pt idx="2">
                  <c:v>300</c:v>
                </c:pt>
                <c:pt idx="3">
                  <c:v>350</c:v>
                </c:pt>
                <c:pt idx="4">
                  <c:v>400</c:v>
                </c:pt>
              </c:numCache>
            </c:numRef>
          </c:xVal>
          <c:yVal>
            <c:numRef>
              <c:f>'BBS1'!$H$30:$H$34</c:f>
              <c:numCache>
                <c:formatCode>0.00</c:formatCode>
                <c:ptCount val="5"/>
                <c:pt idx="0">
                  <c:v>0.9753363949812025</c:v>
                </c:pt>
                <c:pt idx="1">
                  <c:v>0.93548843943104409</c:v>
                </c:pt>
                <c:pt idx="2">
                  <c:v>0.85164347643150773</c:v>
                </c:pt>
                <c:pt idx="3">
                  <c:v>0.71369052395850763</c:v>
                </c:pt>
                <c:pt idx="4">
                  <c:v>0.54110942226034475</c:v>
                </c:pt>
              </c:numCache>
            </c:numRef>
          </c:yVal>
          <c:smooth val="1"/>
          <c:extLst>
            <c:ext xmlns:c16="http://schemas.microsoft.com/office/drawing/2014/chart" uri="{C3380CC4-5D6E-409C-BE32-E72D297353CC}">
              <c16:uniqueId val="{00000001-4426-4E51-B9EA-5D56F9043C8D}"/>
            </c:ext>
          </c:extLst>
        </c:ser>
        <c:dLbls>
          <c:showLegendKey val="0"/>
          <c:showVal val="0"/>
          <c:showCatName val="0"/>
          <c:showSerName val="0"/>
          <c:showPercent val="0"/>
          <c:showBubbleSize val="0"/>
        </c:dLbls>
        <c:axId val="139332608"/>
        <c:axId val="139338880"/>
      </c:scatterChart>
      <c:valAx>
        <c:axId val="139332608"/>
        <c:scaling>
          <c:orientation val="minMax"/>
          <c:max val="400"/>
          <c:min val="200"/>
        </c:scaling>
        <c:delete val="0"/>
        <c:axPos val="b"/>
        <c:title>
          <c:tx>
            <c:rich>
              <a:bodyPr/>
              <a:lstStyle/>
              <a:p>
                <a:pPr>
                  <a:defRPr sz="1400" b="1"/>
                </a:pPr>
                <a:r>
                  <a:rPr lang="en-US" sz="1400" b="1"/>
                  <a:t>No. of Patients</a:t>
                </a:r>
              </a:p>
            </c:rich>
          </c:tx>
          <c:overlay val="0"/>
        </c:title>
        <c:numFmt formatCode="General" sourceLinked="1"/>
        <c:majorTickMark val="out"/>
        <c:minorTickMark val="none"/>
        <c:tickLblPos val="nextTo"/>
        <c:txPr>
          <a:bodyPr/>
          <a:lstStyle/>
          <a:p>
            <a:pPr>
              <a:defRPr sz="1400" b="1"/>
            </a:pPr>
            <a:endParaRPr lang="en-US"/>
          </a:p>
        </c:txPr>
        <c:crossAx val="139338880"/>
        <c:crosses val="autoZero"/>
        <c:crossBetween val="midCat"/>
      </c:valAx>
      <c:valAx>
        <c:axId val="139338880"/>
        <c:scaling>
          <c:orientation val="minMax"/>
          <c:max val="1"/>
        </c:scaling>
        <c:delete val="0"/>
        <c:axPos val="l"/>
        <c:majorGridlines/>
        <c:title>
          <c:tx>
            <c:rich>
              <a:bodyPr rot="-5400000" vert="horz"/>
              <a:lstStyle/>
              <a:p>
                <a:pPr>
                  <a:defRPr sz="1400" b="1"/>
                </a:pPr>
                <a:r>
                  <a:rPr lang="en-US" sz="1400" b="1"/>
                  <a:t>Power</a:t>
                </a:r>
              </a:p>
            </c:rich>
          </c:tx>
          <c:overlay val="0"/>
        </c:title>
        <c:numFmt formatCode="General" sourceLinked="1"/>
        <c:majorTickMark val="out"/>
        <c:minorTickMark val="none"/>
        <c:tickLblPos val="nextTo"/>
        <c:txPr>
          <a:bodyPr/>
          <a:lstStyle/>
          <a:p>
            <a:pPr>
              <a:defRPr sz="1400" b="1"/>
            </a:pPr>
            <a:endParaRPr lang="en-US"/>
          </a:p>
        </c:txPr>
        <c:crossAx val="139332608"/>
        <c:crosses val="autoZero"/>
        <c:crossBetween val="midCat"/>
        <c:majorUnit val="0.2"/>
      </c:valAx>
    </c:plotArea>
    <c:legend>
      <c:legendPos val="r"/>
      <c:overlay val="0"/>
      <c:txPr>
        <a:bodyPr/>
        <a:lstStyle/>
        <a:p>
          <a:pPr>
            <a:defRPr sz="1400" b="1"/>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pPr/>
              <a:t>6/29/2016</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pPr/>
              <a:t>6/29/2016</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 name="Picture 1"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2811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126413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25363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2786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1048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335005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val="1977425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387350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177054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val="185716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297786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val="365267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434364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3299240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82007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2150167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138785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val="3331752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val="2524310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val="581016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val="282272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4124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val="2145215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val="3156810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val="2938016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34815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87268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39402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08046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201137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08513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3984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67009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32338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39051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78618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35750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75979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11" name="Rectangle 10"/>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dirty="0">
                <a:solidFill>
                  <a:schemeClr val="tx1"/>
                </a:solidFill>
                <a:latin typeface="Arial" pitchFamily="34" charset="0"/>
                <a:cs typeface="Arial" pitchFamily="34" charset="0"/>
              </a:rPr>
              <a:t>This file is</a:t>
            </a:r>
            <a:r>
              <a:rPr lang="en-US" sz="900" dirty="0">
                <a:solidFill>
                  <a:schemeClr val="tx1"/>
                </a:solidFill>
                <a:latin typeface="Arial" pitchFamily="34" charset="0"/>
                <a:cs typeface="Arial" pitchFamily="34" charset="0"/>
              </a:rPr>
              <a:t> private and may contain confidential and proprietary information. If you have received this file in error, please notify us and remove </a:t>
            </a:r>
          </a:p>
          <a:p>
            <a:r>
              <a:rPr lang="en-US" sz="900" dirty="0">
                <a:solidFill>
                  <a:schemeClr val="tx1"/>
                </a:solidFill>
                <a:latin typeface="Arial" pitchFamily="34" charset="0"/>
                <a:cs typeface="Arial" pitchFamily="34" charset="0"/>
              </a:rPr>
              <a:t>it from your system and note that you must not copy, distribute or take any action in reliance on it. Any unauthorized use or disclosure of the contents of this file is not permitted and may be unlawful. AstraZeneca PLC, 2 Kingdom Street, London, W2 6BD, UK, T: +44(0)20 7604 </a:t>
            </a:r>
            <a:r>
              <a:rPr lang="en-GB" sz="900" dirty="0">
                <a:solidFill>
                  <a:schemeClr val="tx1"/>
                </a:solidFill>
                <a:latin typeface="Arial" pitchFamily="34" charset="0"/>
                <a:cs typeface="Arial" pitchFamily="34" charset="0"/>
              </a:rPr>
              <a:t>8000</a:t>
            </a:r>
            <a:r>
              <a:rPr lang="en-US" sz="900" dirty="0">
                <a:solidFill>
                  <a:schemeClr val="tx1"/>
                </a:solidFill>
                <a:latin typeface="Arial" pitchFamily="34" charset="0"/>
                <a:cs typeface="Arial" pitchFamily="34" charset="0"/>
              </a:rPr>
              <a:t>, </a:t>
            </a:r>
          </a:p>
          <a:p>
            <a:r>
              <a:rPr lang="en-US" sz="900" dirty="0">
                <a:solidFill>
                  <a:schemeClr val="tx1"/>
                </a:solidFill>
                <a:latin typeface="Arial" pitchFamily="34" charset="0"/>
                <a:cs typeface="Arial" pitchFamily="34" charset="0"/>
              </a:rPr>
              <a:t>F: +44 (0)20 7604</a:t>
            </a:r>
            <a:r>
              <a:rPr lang="en-GB" sz="900" dirty="0">
                <a:solidFill>
                  <a:schemeClr val="tx1"/>
                </a:solidFill>
                <a:latin typeface="Arial" pitchFamily="34" charset="0"/>
                <a:cs typeface="Arial" pitchFamily="34" charset="0"/>
              </a:rPr>
              <a:t> 8151</a:t>
            </a:r>
            <a:r>
              <a:rPr lang="en-US" sz="900" dirty="0">
                <a:solidFill>
                  <a:schemeClr val="tx1"/>
                </a:solidFill>
                <a:latin typeface="Arial" pitchFamily="34" charset="0"/>
                <a:cs typeface="Arial" pitchFamily="34" charset="0"/>
              </a:rPr>
              <a:t>, www.astrazeneca.com</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565178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833829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981671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02227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9916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19624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227695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545193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278668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05862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6241074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64651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378332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6253021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76138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42841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068852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347558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693860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41940719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422112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438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600" y="205979"/>
            <a:ext cx="8415338" cy="383400"/>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hasCustomPrompt="1"/>
          </p:nvPr>
        </p:nvSpPr>
        <p:spPr>
          <a:xfrm>
            <a:off x="309600" y="588600"/>
            <a:ext cx="8416800" cy="3834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Text Placeholder 8"/>
          <p:cNvSpPr>
            <a:spLocks noGrp="1"/>
          </p:cNvSpPr>
          <p:nvPr>
            <p:ph type="body" sz="quarter" idx="13"/>
          </p:nvPr>
        </p:nvSpPr>
        <p:spPr>
          <a:xfrm>
            <a:off x="309600" y="1320300"/>
            <a:ext cx="6706800" cy="33183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11" name="Date Placeholder 10"/>
          <p:cNvSpPr>
            <a:spLocks noGrp="1"/>
          </p:cNvSpPr>
          <p:nvPr>
            <p:ph type="dt" sz="half" idx="14"/>
          </p:nvPr>
        </p:nvSpPr>
        <p:spPr>
          <a:xfrm>
            <a:off x="612000" y="4765500"/>
            <a:ext cx="3312000" cy="183600"/>
          </a:xfrm>
          <a:prstGeom prst="rect">
            <a:avLst/>
          </a:prstGeom>
        </p:spPr>
        <p:txBody>
          <a:bodyPr/>
          <a:lstStyle/>
          <a:p>
            <a:r>
              <a:rPr lang="en-US"/>
              <a:t>Author | 00 Month Year</a:t>
            </a:r>
            <a:endParaRPr lang="sv-SE" dirty="0"/>
          </a:p>
        </p:txBody>
      </p:sp>
      <p:sp>
        <p:nvSpPr>
          <p:cNvPr id="12" name="Slide Number Placeholder 11"/>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13" name="Footer Placeholder 12"/>
          <p:cNvSpPr>
            <a:spLocks noGrp="1"/>
          </p:cNvSpPr>
          <p:nvPr>
            <p:ph type="ftr" sz="quarter" idx="16"/>
          </p:nvPr>
        </p:nvSpPr>
        <p:spPr>
          <a:xfrm>
            <a:off x="3924000" y="4765500"/>
            <a:ext cx="4320000" cy="183600"/>
          </a:xfrm>
          <a:prstGeom prst="rect">
            <a:avLst/>
          </a:prstGeom>
        </p:spPr>
        <p:txBody>
          <a:bodyPr/>
          <a:lstStyle/>
          <a:p>
            <a:r>
              <a:rPr lang="en-GB"/>
              <a:t>Set area descriptor | Sub level 1</a:t>
            </a:r>
            <a:endParaRPr lang="sv-SE"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0" y="205979"/>
            <a:ext cx="8415338" cy="383400"/>
          </a:xfrm>
          <a:prstGeom prst="rect">
            <a:avLst/>
          </a:prstGeom>
        </p:spPr>
        <p:txBody>
          <a:bodyPr/>
          <a:lstStyle/>
          <a:p>
            <a:r>
              <a:rPr lang="en-US"/>
              <a:t>Click to edit Master title style</a:t>
            </a:r>
            <a:endParaRPr lang="en-GB" dirty="0"/>
          </a:p>
        </p:txBody>
      </p:sp>
      <p:sp>
        <p:nvSpPr>
          <p:cNvPr id="8" name="Text Placeholder 6"/>
          <p:cNvSpPr>
            <a:spLocks noGrp="1"/>
          </p:cNvSpPr>
          <p:nvPr>
            <p:ph type="body" sz="quarter" idx="13" hasCustomPrompt="1"/>
          </p:nvPr>
        </p:nvSpPr>
        <p:spPr>
          <a:xfrm>
            <a:off x="309600" y="588600"/>
            <a:ext cx="8416800" cy="3834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Slide Number Placeholder 8"/>
          <p:cNvSpPr>
            <a:spLocks noGrp="1"/>
          </p:cNvSpPr>
          <p:nvPr>
            <p:ph type="sldNum" sz="quarter" idx="14"/>
          </p:nvPr>
        </p:nvSpPr>
        <p:spPr/>
        <p:txBody>
          <a:bodyPr/>
          <a:lstStyle/>
          <a:p>
            <a:pPr>
              <a:defRPr/>
            </a:pPr>
            <a:fld id="{1748D8EB-9301-403A-889B-E8DDB32CFF4A}" type="slidenum">
              <a:rPr lang="en-GB" smtClean="0"/>
              <a:pPr>
                <a:defRPr/>
              </a:pPr>
              <a:t>‹#›</a:t>
            </a:fld>
            <a:endParaRPr lang="en-GB" dirty="0"/>
          </a:p>
        </p:txBody>
      </p:sp>
      <p:sp>
        <p:nvSpPr>
          <p:cNvPr id="5" name="Date Placeholder 4"/>
          <p:cNvSpPr>
            <a:spLocks noGrp="1"/>
          </p:cNvSpPr>
          <p:nvPr>
            <p:ph type="dt" sz="half" idx="15"/>
          </p:nvPr>
        </p:nvSpPr>
        <p:spPr>
          <a:xfrm>
            <a:off x="612000" y="4765500"/>
            <a:ext cx="3312000" cy="183600"/>
          </a:xfrm>
          <a:prstGeom prst="rect">
            <a:avLst/>
          </a:prstGeom>
        </p:spPr>
        <p:txBody>
          <a:bodyPr/>
          <a:lstStyle/>
          <a:p>
            <a:fld id="{5F36924D-DF21-4EBF-8AAB-AC2B3775D5C2}" type="datetime1">
              <a:rPr lang="en-US" smtClean="0"/>
              <a:pPr/>
              <a:t>6/29/2016</a:t>
            </a:fld>
            <a:endParaRPr lang="sv-SE"/>
          </a:p>
        </p:txBody>
      </p:sp>
      <p:sp>
        <p:nvSpPr>
          <p:cNvPr id="6" name="Footer Placeholder 5"/>
          <p:cNvSpPr>
            <a:spLocks noGrp="1"/>
          </p:cNvSpPr>
          <p:nvPr>
            <p:ph type="ftr" sz="quarter" idx="16"/>
          </p:nvPr>
        </p:nvSpPr>
        <p:spPr>
          <a:xfrm>
            <a:off x="3924000" y="4765500"/>
            <a:ext cx="4320000" cy="183600"/>
          </a:xfrm>
          <a:prstGeom prst="rect">
            <a:avLst/>
          </a:prstGeom>
        </p:spPr>
        <p:txBody>
          <a:bodyPr/>
          <a:lstStyle/>
          <a:p>
            <a:r>
              <a:rPr lang="en-GB"/>
              <a:t>Set area descriptor | Sub level 1</a:t>
            </a:r>
            <a:endParaRPr lang="sv-SE"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0" y="205979"/>
            <a:ext cx="8415338" cy="383400"/>
          </a:xfrm>
          <a:prstGeom prst="rect">
            <a:avLst/>
          </a:prstGeom>
        </p:spPr>
        <p:txBody>
          <a:bodyPr/>
          <a:lstStyle/>
          <a:p>
            <a:r>
              <a:rPr lang="en-US"/>
              <a:t>Click to edit Master title style</a:t>
            </a:r>
            <a:endParaRPr lang="en-GB" dirty="0"/>
          </a:p>
        </p:txBody>
      </p:sp>
      <p:sp>
        <p:nvSpPr>
          <p:cNvPr id="8" name="Text Placeholder 6"/>
          <p:cNvSpPr>
            <a:spLocks noGrp="1"/>
          </p:cNvSpPr>
          <p:nvPr>
            <p:ph type="body" sz="quarter" idx="13" hasCustomPrompt="1"/>
          </p:nvPr>
        </p:nvSpPr>
        <p:spPr>
          <a:xfrm>
            <a:off x="309600" y="588600"/>
            <a:ext cx="8416800" cy="3834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Slide Number Placeholder 8"/>
          <p:cNvSpPr>
            <a:spLocks noGrp="1"/>
          </p:cNvSpPr>
          <p:nvPr>
            <p:ph type="sldNum" sz="quarter" idx="14"/>
          </p:nvPr>
        </p:nvSpPr>
        <p:spPr/>
        <p:txBody>
          <a:bodyPr/>
          <a:lstStyle/>
          <a:p>
            <a:pPr>
              <a:defRPr/>
            </a:pPr>
            <a:fld id="{1748D8EB-9301-403A-889B-E8DDB32CFF4A}" type="slidenum">
              <a:rPr lang="en-GB" smtClean="0"/>
              <a:pPr>
                <a:defRPr/>
              </a:pPr>
              <a:t>‹#›</a:t>
            </a:fld>
            <a:endParaRPr lang="en-GB" dirty="0"/>
          </a:p>
        </p:txBody>
      </p:sp>
      <p:sp>
        <p:nvSpPr>
          <p:cNvPr id="5" name="Date Placeholder 4"/>
          <p:cNvSpPr>
            <a:spLocks noGrp="1"/>
          </p:cNvSpPr>
          <p:nvPr>
            <p:ph type="dt" sz="half" idx="15"/>
          </p:nvPr>
        </p:nvSpPr>
        <p:spPr>
          <a:xfrm>
            <a:off x="612000" y="4765500"/>
            <a:ext cx="3312000" cy="183600"/>
          </a:xfrm>
          <a:prstGeom prst="rect">
            <a:avLst/>
          </a:prstGeom>
        </p:spPr>
        <p:txBody>
          <a:bodyPr/>
          <a:lstStyle/>
          <a:p>
            <a:fld id="{5F36924D-DF21-4EBF-8AAB-AC2B3775D5C2}" type="datetime1">
              <a:rPr lang="en-US" smtClean="0"/>
              <a:pPr/>
              <a:t>6/29/2016</a:t>
            </a:fld>
            <a:endParaRPr lang="sv-SE"/>
          </a:p>
        </p:txBody>
      </p:sp>
      <p:sp>
        <p:nvSpPr>
          <p:cNvPr id="6" name="Footer Placeholder 5"/>
          <p:cNvSpPr>
            <a:spLocks noGrp="1"/>
          </p:cNvSpPr>
          <p:nvPr>
            <p:ph type="ftr" sz="quarter" idx="16"/>
          </p:nvPr>
        </p:nvSpPr>
        <p:spPr>
          <a:xfrm>
            <a:off x="3924000" y="4765500"/>
            <a:ext cx="4320000" cy="183600"/>
          </a:xfrm>
          <a:prstGeom prst="rect">
            <a:avLst/>
          </a:prstGeom>
        </p:spPr>
        <p:txBody>
          <a:bodyPr/>
          <a:lstStyle/>
          <a:p>
            <a:r>
              <a:rPr lang="en-GB"/>
              <a:t>Set area descriptor | Sub level 1</a:t>
            </a:r>
            <a:endParaRPr lang="sv-SE"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600" y="205979"/>
            <a:ext cx="8415338" cy="383400"/>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hasCustomPrompt="1"/>
          </p:nvPr>
        </p:nvSpPr>
        <p:spPr>
          <a:xfrm>
            <a:off x="309600" y="588600"/>
            <a:ext cx="8416800" cy="3834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Text Placeholder 8"/>
          <p:cNvSpPr>
            <a:spLocks noGrp="1"/>
          </p:cNvSpPr>
          <p:nvPr>
            <p:ph type="body" sz="quarter" idx="13"/>
          </p:nvPr>
        </p:nvSpPr>
        <p:spPr>
          <a:xfrm>
            <a:off x="309600" y="1320300"/>
            <a:ext cx="6706800" cy="33183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11" name="Date Placeholder 10"/>
          <p:cNvSpPr>
            <a:spLocks noGrp="1"/>
          </p:cNvSpPr>
          <p:nvPr>
            <p:ph type="dt" sz="half" idx="14"/>
          </p:nvPr>
        </p:nvSpPr>
        <p:spPr>
          <a:xfrm>
            <a:off x="612000" y="4765500"/>
            <a:ext cx="3312000" cy="183600"/>
          </a:xfrm>
          <a:prstGeom prst="rect">
            <a:avLst/>
          </a:prstGeom>
        </p:spPr>
        <p:txBody>
          <a:bodyPr/>
          <a:lstStyle/>
          <a:p>
            <a:r>
              <a:rPr lang="en-US"/>
              <a:t>Author | 00 Month Year</a:t>
            </a:r>
            <a:endParaRPr lang="sv-SE" dirty="0"/>
          </a:p>
        </p:txBody>
      </p:sp>
      <p:sp>
        <p:nvSpPr>
          <p:cNvPr id="12" name="Slide Number Placeholder 11"/>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13" name="Footer Placeholder 12"/>
          <p:cNvSpPr>
            <a:spLocks noGrp="1"/>
          </p:cNvSpPr>
          <p:nvPr>
            <p:ph type="ftr" sz="quarter" idx="16"/>
          </p:nvPr>
        </p:nvSpPr>
        <p:spPr>
          <a:xfrm>
            <a:off x="3924000" y="4765500"/>
            <a:ext cx="4320000" cy="183600"/>
          </a:xfrm>
          <a:prstGeom prst="rect">
            <a:avLst/>
          </a:prstGeom>
        </p:spPr>
        <p:txBody>
          <a:bodyPr/>
          <a:lstStyle/>
          <a:p>
            <a:r>
              <a:rPr lang="en-GB"/>
              <a:t>Set area descriptor | Sub level 1</a:t>
            </a:r>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0979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38740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27594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jpe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3.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image" Target="../media/image1.jpeg"/><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theme" Target="../theme/theme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752"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24" r:id="rId11"/>
    <p:sldLayoutId id="2147483789" r:id="rId12"/>
    <p:sldLayoutId id="2147483827"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6052965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06" r:id="rId6"/>
    <p:sldLayoutId id="2147483807" r:id="rId7"/>
    <p:sldLayoutId id="2147483808" r:id="rId8"/>
    <p:sldLayoutId id="2147483809" r:id="rId9"/>
    <p:sldLayoutId id="2147483810" r:id="rId10"/>
    <p:sldLayoutId id="214748382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828" r:id="rId28"/>
    <p:sldLayoutId id="2147483829" r:id="rId29"/>
    <p:sldLayoutId id="2147483830" r:id="rId30"/>
    <p:sldLayoutId id="2147483832" r:id="rId3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ndrew@stonebiostatistics.com" TargetMode="Externa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5.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6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9.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9.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3.bin"/><Relationship Id="rId4" Type="http://schemas.openxmlformats.org/officeDocument/2006/relationships/image" Target="../media/image2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1" y="1719692"/>
            <a:ext cx="6822759" cy="504000"/>
          </a:xfrm>
        </p:spPr>
        <p:txBody>
          <a:bodyPr/>
          <a:lstStyle/>
          <a:p>
            <a:r>
              <a:rPr lang="en-US" dirty="0"/>
              <a:t>Non-Proportional Hazards – So What?</a:t>
            </a:r>
          </a:p>
        </p:txBody>
      </p:sp>
      <p:sp>
        <p:nvSpPr>
          <p:cNvPr id="3" name="Text Placeholder 2"/>
          <p:cNvSpPr>
            <a:spLocks noGrp="1"/>
          </p:cNvSpPr>
          <p:nvPr>
            <p:ph type="body" sz="quarter" idx="11"/>
          </p:nvPr>
        </p:nvSpPr>
        <p:spPr/>
        <p:txBody>
          <a:bodyPr/>
          <a:lstStyle/>
          <a:p>
            <a:r>
              <a:rPr lang="en-US" dirty="0"/>
              <a:t>Andrew Stone</a:t>
            </a:r>
          </a:p>
        </p:txBody>
      </p:sp>
      <p:sp>
        <p:nvSpPr>
          <p:cNvPr id="4" name="Text Placeholder 3"/>
          <p:cNvSpPr>
            <a:spLocks noGrp="1"/>
          </p:cNvSpPr>
          <p:nvPr>
            <p:ph type="body" sz="quarter" idx="12"/>
          </p:nvPr>
        </p:nvSpPr>
        <p:spPr/>
        <p:txBody>
          <a:bodyPr/>
          <a:lstStyle/>
          <a:p>
            <a:r>
              <a:rPr lang="en-US" dirty="0"/>
              <a:t>BBS spring seminar April 28</a:t>
            </a:r>
            <a:r>
              <a:rPr lang="en-US" baseline="30000" dirty="0"/>
              <a:t>th</a:t>
            </a:r>
            <a:r>
              <a:rPr lang="en-US" dirty="0"/>
              <a:t> 2016</a:t>
            </a:r>
          </a:p>
        </p:txBody>
      </p:sp>
      <p:sp>
        <p:nvSpPr>
          <p:cNvPr id="6" name="Text Placeholder 5"/>
          <p:cNvSpPr>
            <a:spLocks noGrp="1"/>
          </p:cNvSpPr>
          <p:nvPr>
            <p:ph type="body" sz="quarter" idx="15"/>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grpSp>
        <p:nvGrpSpPr>
          <p:cNvPr id="7" name="Group 6"/>
          <p:cNvGrpSpPr/>
          <p:nvPr/>
        </p:nvGrpSpPr>
        <p:grpSpPr>
          <a:xfrm>
            <a:off x="88987" y="77737"/>
            <a:ext cx="7198967" cy="1761748"/>
            <a:chOff x="369312" y="4862572"/>
            <a:chExt cx="7198967" cy="1761748"/>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312" y="4862572"/>
              <a:ext cx="3325375" cy="1761748"/>
            </a:xfrm>
            <a:prstGeom prst="rect">
              <a:avLst/>
            </a:prstGeom>
          </p:spPr>
        </p:pic>
        <p:sp>
          <p:nvSpPr>
            <p:cNvPr id="9" name="TextBox 8"/>
            <p:cNvSpPr txBox="1"/>
            <p:nvPr/>
          </p:nvSpPr>
          <p:spPr>
            <a:xfrm>
              <a:off x="3789680" y="5201920"/>
              <a:ext cx="3778599" cy="923330"/>
            </a:xfrm>
            <a:prstGeom prst="rect">
              <a:avLst/>
            </a:prstGeom>
            <a:noFill/>
          </p:spPr>
          <p:txBody>
            <a:bodyPr wrap="none" rtlCol="0">
              <a:spAutoFit/>
            </a:bodyPr>
            <a:lstStyle/>
            <a:p>
              <a:r>
                <a:rPr lang="en-GB" dirty="0"/>
                <a:t>E:  </a:t>
              </a:r>
              <a:r>
                <a:rPr lang="en-GB" dirty="0">
                  <a:hlinkClick r:id="rId3"/>
                </a:rPr>
                <a:t>andrew@stonebiostatistics.com</a:t>
              </a:r>
              <a:endParaRPr lang="en-GB" dirty="0"/>
            </a:p>
            <a:p>
              <a:r>
                <a:rPr lang="en-GB" dirty="0"/>
                <a:t>T: +44 (0) 7919 211836</a:t>
              </a:r>
            </a:p>
            <a:p>
              <a:r>
                <a:rPr lang="en-GB" dirty="0"/>
                <a:t>W:  www.stonebiostatistics.com</a:t>
              </a:r>
            </a:p>
          </p:txBody>
        </p:sp>
      </p:grpSp>
    </p:spTree>
    <p:extLst>
      <p:ext uri="{BB962C8B-B14F-4D97-AF65-F5344CB8AC3E}">
        <p14:creationId xmlns:p14="http://schemas.microsoft.com/office/powerpoint/2010/main" val="813208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GB" dirty="0"/>
              <a:t>Medians normally used for absolute benefit, </a:t>
            </a:r>
            <a:br>
              <a:rPr lang="en-GB" dirty="0"/>
            </a:br>
            <a:r>
              <a:rPr lang="en-GB" dirty="0"/>
              <a:t>yet we know they’re a lousy measure</a:t>
            </a:r>
          </a:p>
        </p:txBody>
      </p:sp>
      <p:sp>
        <p:nvSpPr>
          <p:cNvPr id="23" name="Text Placeholder 22"/>
          <p:cNvSpPr>
            <a:spLocks noGrp="1"/>
          </p:cNvSpPr>
          <p:nvPr>
            <p:ph type="body" sz="quarter" idx="11"/>
          </p:nvPr>
        </p:nvSpPr>
        <p:spPr>
          <a:xfrm>
            <a:off x="318375" y="1391161"/>
            <a:ext cx="7056000" cy="1620000"/>
          </a:xfrm>
        </p:spPr>
        <p:txBody>
          <a:bodyPr/>
          <a:lstStyle/>
          <a:p>
            <a:pPr>
              <a:buFont typeface="Arial" pitchFamily="34" charset="0"/>
              <a:buChar char="•"/>
            </a:pPr>
            <a:r>
              <a:rPr lang="en-GB" dirty="0"/>
              <a:t> </a:t>
            </a:r>
            <a:r>
              <a:rPr lang="en-GB" sz="2400" dirty="0"/>
              <a:t>Medians</a:t>
            </a:r>
          </a:p>
          <a:p>
            <a:pPr lvl="1">
              <a:buClr>
                <a:srgbClr val="FF0000"/>
              </a:buClr>
              <a:buFont typeface="Arial" pitchFamily="34" charset="0"/>
              <a:buChar char="X"/>
            </a:pPr>
            <a:r>
              <a:rPr lang="en-GB" sz="1800" dirty="0"/>
              <a:t> What happens afterwards has no bearing</a:t>
            </a:r>
          </a:p>
          <a:p>
            <a:pPr lvl="1">
              <a:buClr>
                <a:srgbClr val="FF0000"/>
              </a:buClr>
              <a:buFont typeface="Arial" pitchFamily="34" charset="0"/>
              <a:buChar char="X"/>
            </a:pPr>
            <a:r>
              <a:rPr lang="en-GB" sz="1800" dirty="0"/>
              <a:t> For </a:t>
            </a:r>
            <a:r>
              <a:rPr lang="en-GB" sz="1800" dirty="0" err="1"/>
              <a:t>PFS</a:t>
            </a:r>
            <a:r>
              <a:rPr lang="en-GB" sz="1800" dirty="0"/>
              <a:t> in particular: random steps on KM curve and dependence on timing of scans for </a:t>
            </a:r>
            <a:r>
              <a:rPr lang="en-GB" sz="1800" dirty="0" err="1"/>
              <a:t>PFS</a:t>
            </a:r>
            <a:endParaRPr lang="en-GB" sz="1800" dirty="0"/>
          </a:p>
          <a:p>
            <a:pPr lvl="1"/>
            <a:r>
              <a:rPr lang="en-GB" sz="1200" dirty="0"/>
              <a:t> </a:t>
            </a:r>
          </a:p>
          <a:p>
            <a:r>
              <a:rPr lang="en-GB" sz="2400" dirty="0"/>
              <a:t> </a:t>
            </a:r>
          </a:p>
          <a:p>
            <a:pPr>
              <a:buFont typeface="Arial" pitchFamily="34" charset="0"/>
              <a:buChar char="•"/>
            </a:pPr>
            <a:r>
              <a:rPr lang="en-GB" sz="2400" dirty="0"/>
              <a:t>So what are the alternatives?</a:t>
            </a:r>
          </a:p>
          <a:p>
            <a:pPr lvl="1">
              <a:buFont typeface="Arial" pitchFamily="34" charset="0"/>
              <a:buChar char="•"/>
            </a:pPr>
            <a:endParaRPr lang="en-GB"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10</a:t>
            </a:fld>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5"/>
          </p:nvPr>
        </p:nvPicPr>
        <p:blipFill>
          <a:blip r:embed="rId2" cstate="print"/>
          <a:stretch>
            <a:fillRect/>
          </a:stretch>
        </p:blipFill>
        <p:spPr>
          <a:xfrm>
            <a:off x="4673692" y="1159799"/>
            <a:ext cx="3678738" cy="2925971"/>
          </a:xfrm>
          <a:prstGeom prst="rect">
            <a:avLst/>
          </a:prstGeom>
        </p:spPr>
      </p:pic>
      <p:sp>
        <p:nvSpPr>
          <p:cNvPr id="6" name="Text Placeholder 5"/>
          <p:cNvSpPr>
            <a:spLocks noGrp="1"/>
          </p:cNvSpPr>
          <p:nvPr>
            <p:ph type="body" sz="quarter" idx="13"/>
          </p:nvPr>
        </p:nvSpPr>
        <p:spPr>
          <a:xfrm>
            <a:off x="236537" y="832513"/>
            <a:ext cx="4437155" cy="1620000"/>
          </a:xfrm>
        </p:spPr>
        <p:txBody>
          <a:bodyPr/>
          <a:lstStyle/>
          <a:p>
            <a:pPr>
              <a:buFont typeface="Arial" pitchFamily="34" charset="0"/>
              <a:buChar char="•"/>
            </a:pPr>
            <a:r>
              <a:rPr lang="en-GB" dirty="0"/>
              <a:t>  </a:t>
            </a:r>
            <a:r>
              <a:rPr lang="en-GB" dirty="0">
                <a:solidFill>
                  <a:schemeClr val="accent1"/>
                </a:solidFill>
              </a:rPr>
              <a:t>Could compare the proportion of patients surviving 1 year</a:t>
            </a:r>
          </a:p>
          <a:p>
            <a:pPr lvl="2">
              <a:buFont typeface="Arial" pitchFamily="34" charset="0"/>
              <a:buChar char="•"/>
            </a:pPr>
            <a:r>
              <a:rPr lang="en-GB" dirty="0" err="1"/>
              <a:t>Timepoint</a:t>
            </a:r>
            <a:r>
              <a:rPr lang="en-GB" dirty="0"/>
              <a:t> pre-specified</a:t>
            </a:r>
          </a:p>
          <a:p>
            <a:pPr lvl="2">
              <a:buFont typeface="Arial" pitchFamily="34" charset="0"/>
              <a:buChar char="•"/>
            </a:pPr>
            <a:r>
              <a:rPr lang="en-GB" dirty="0"/>
              <a:t>Need to use KM estimate and adjust variance accordingly</a:t>
            </a:r>
            <a:r>
              <a:rPr lang="en-GB" baseline="30000" dirty="0"/>
              <a:t>1</a:t>
            </a:r>
          </a:p>
          <a:p>
            <a:pPr lvl="2">
              <a:buFont typeface="Arial" pitchFamily="34" charset="0"/>
              <a:buChar char="•"/>
            </a:pPr>
            <a:r>
              <a:rPr lang="en-GB" dirty="0"/>
              <a:t>Note ratio of </a:t>
            </a:r>
            <a:r>
              <a:rPr lang="en-GB" dirty="0" err="1"/>
              <a:t>ln</a:t>
            </a:r>
            <a:r>
              <a:rPr lang="en-GB" dirty="0"/>
              <a:t>(S(t)) = ratio of average hazards, different to average hazard ratio</a:t>
            </a:r>
            <a:endParaRPr lang="en-GB" baseline="30000" dirty="0"/>
          </a:p>
          <a:p>
            <a:pPr lvl="2">
              <a:buFont typeface="Arial" pitchFamily="34" charset="0"/>
              <a:buChar char="•"/>
            </a:pPr>
            <a:endParaRPr lang="en-GB" baseline="30000" dirty="0"/>
          </a:p>
          <a:p>
            <a:pPr lvl="1">
              <a:buFont typeface="Arial" pitchFamily="34" charset="0"/>
              <a:buChar char="•"/>
            </a:pPr>
            <a:r>
              <a:rPr lang="en-GB" sz="1800" dirty="0">
                <a:solidFill>
                  <a:schemeClr val="accent1"/>
                </a:solidFill>
                <a:latin typeface="Arial" pitchFamily="34" charset="0"/>
                <a:cs typeface="Arial" pitchFamily="34" charset="0"/>
              </a:rPr>
              <a:t>Very easy for clinicians and patients to understand</a:t>
            </a:r>
          </a:p>
          <a:p>
            <a:pPr lvl="2">
              <a:buFont typeface="Arial" pitchFamily="34" charset="0"/>
              <a:buChar char="•"/>
            </a:pPr>
            <a:r>
              <a:rPr lang="en-GB" dirty="0"/>
              <a:t>Your chance of surviving for a year is increased by x%</a:t>
            </a:r>
          </a:p>
          <a:p>
            <a:pPr lvl="2">
              <a:buFont typeface="Arial" pitchFamily="34" charset="0"/>
              <a:buChar char="•"/>
            </a:pPr>
            <a:endParaRPr lang="en-GB" dirty="0"/>
          </a:p>
          <a:p>
            <a:pPr lvl="1">
              <a:buFont typeface="Arial" pitchFamily="34" charset="0"/>
              <a:buChar char="•"/>
            </a:pPr>
            <a:r>
              <a:rPr lang="en-GB" sz="1800" dirty="0">
                <a:solidFill>
                  <a:schemeClr val="accent1"/>
                </a:solidFill>
                <a:latin typeface="Arial" pitchFamily="34" charset="0"/>
                <a:cs typeface="Arial" pitchFamily="34" charset="0"/>
              </a:rPr>
              <a:t>Could be more powerful than HR with </a:t>
            </a:r>
            <a:r>
              <a:rPr lang="en-GB" sz="1800" dirty="0" err="1">
                <a:solidFill>
                  <a:schemeClr val="accent1"/>
                </a:solidFill>
                <a:latin typeface="Arial" pitchFamily="34" charset="0"/>
                <a:cs typeface="Arial" pitchFamily="34" charset="0"/>
              </a:rPr>
              <a:t>NPH</a:t>
            </a:r>
            <a:endParaRPr lang="en-GB" sz="1800" dirty="0">
              <a:solidFill>
                <a:schemeClr val="accent1"/>
              </a:solidFill>
              <a:latin typeface="Arial" pitchFamily="34" charset="0"/>
              <a:cs typeface="Arial" pitchFamily="34" charset="0"/>
            </a:endParaRPr>
          </a:p>
          <a:p>
            <a:pPr lvl="2">
              <a:buFont typeface="Arial" pitchFamily="34" charset="0"/>
              <a:buChar char="•"/>
            </a:pPr>
            <a:r>
              <a:rPr lang="en-GB" dirty="0"/>
              <a:t>Depends on separation and no. of events after the </a:t>
            </a:r>
            <a:r>
              <a:rPr lang="en-GB" dirty="0" err="1"/>
              <a:t>timepoint</a:t>
            </a:r>
            <a:endParaRPr lang="en-GB" dirty="0"/>
          </a:p>
          <a:p>
            <a:pPr lvl="2">
              <a:buFont typeface="Arial" pitchFamily="34" charset="0"/>
              <a:buChar char="•"/>
            </a:pPr>
            <a:r>
              <a:rPr lang="en-GB" dirty="0"/>
              <a:t>Note if ~PH then always less powerful than HR as less events included</a:t>
            </a:r>
            <a:r>
              <a:rPr lang="en-GB" baseline="30000" dirty="0"/>
              <a:t>2</a:t>
            </a:r>
          </a:p>
        </p:txBody>
      </p:sp>
      <p:sp>
        <p:nvSpPr>
          <p:cNvPr id="4" name="Slide Number Placeholder 3"/>
          <p:cNvSpPr>
            <a:spLocks noGrp="1"/>
          </p:cNvSpPr>
          <p:nvPr>
            <p:ph type="sldNum" sz="quarter" idx="4"/>
          </p:nvPr>
        </p:nvSpPr>
        <p:spPr/>
        <p:txBody>
          <a:bodyPr/>
          <a:lstStyle/>
          <a:p>
            <a:fld id="{3C4F54F3-C349-4609-AFEE-01462D5C7942}" type="slidenum">
              <a:rPr lang="en-GB" smtClean="0"/>
              <a:pPr/>
              <a:t>11</a:t>
            </a:fld>
            <a:endParaRPr lang="en-GB" dirty="0"/>
          </a:p>
        </p:txBody>
      </p:sp>
      <p:sp>
        <p:nvSpPr>
          <p:cNvPr id="5" name="Title 4"/>
          <p:cNvSpPr>
            <a:spLocks noGrp="1"/>
          </p:cNvSpPr>
          <p:nvPr>
            <p:ph type="title"/>
          </p:nvPr>
        </p:nvSpPr>
        <p:spPr/>
        <p:txBody>
          <a:bodyPr/>
          <a:lstStyle/>
          <a:p>
            <a:r>
              <a:rPr lang="en-GB" dirty="0"/>
              <a:t>‘Landmark analyses’ – easy to understand but...</a:t>
            </a:r>
          </a:p>
        </p:txBody>
      </p:sp>
      <p:sp>
        <p:nvSpPr>
          <p:cNvPr id="9" name="TextBox 8"/>
          <p:cNvSpPr txBox="1"/>
          <p:nvPr/>
        </p:nvSpPr>
        <p:spPr>
          <a:xfrm>
            <a:off x="662754" y="4731755"/>
            <a:ext cx="8433334" cy="923330"/>
          </a:xfrm>
          <a:prstGeom prst="rect">
            <a:avLst/>
          </a:prstGeom>
          <a:noFill/>
        </p:spPr>
        <p:txBody>
          <a:bodyPr wrap="square" rtlCol="0">
            <a:spAutoFit/>
          </a:bodyPr>
          <a:lstStyle/>
          <a:p>
            <a:r>
              <a:rPr lang="en-US" sz="1200" i="1" baseline="30000" dirty="0"/>
              <a:t>1</a:t>
            </a:r>
            <a:r>
              <a:rPr lang="en-US" sz="1200" i="1" dirty="0"/>
              <a:t> Klein JP, et al.  Analyzing survival curves at a fixed point in time.  Stat Med 2007;26:4505-4519.</a:t>
            </a:r>
          </a:p>
          <a:p>
            <a:r>
              <a:rPr lang="en-US" sz="1200" i="1" baseline="30000" dirty="0"/>
              <a:t>2</a:t>
            </a:r>
            <a:r>
              <a:rPr lang="en-US" sz="1200" i="1" dirty="0"/>
              <a:t> Stone A et al. Improving the design of Phase II trials of </a:t>
            </a:r>
            <a:r>
              <a:rPr lang="en-US" sz="1200" i="1" dirty="0" err="1"/>
              <a:t>cytostatic</a:t>
            </a:r>
            <a:r>
              <a:rPr lang="en-US" sz="1200" i="1" dirty="0"/>
              <a:t> anti-cancer agents. Cont Clin Trials 2007 28: 138-145</a:t>
            </a:r>
            <a:endParaRPr lang="en-GB" sz="1200" i="1" dirty="0"/>
          </a:p>
          <a:p>
            <a:endParaRPr lang="en-GB" sz="1200" dirty="0"/>
          </a:p>
          <a:p>
            <a:endParaRPr lang="en-GB" dirty="0"/>
          </a:p>
        </p:txBody>
      </p:sp>
      <p:sp>
        <p:nvSpPr>
          <p:cNvPr id="10" name="Oval 9"/>
          <p:cNvSpPr/>
          <p:nvPr/>
        </p:nvSpPr>
        <p:spPr>
          <a:xfrm>
            <a:off x="7236726" y="1647956"/>
            <a:ext cx="143302" cy="1016759"/>
          </a:xfrm>
          <a:prstGeom prst="ellipse">
            <a:avLst/>
          </a:prstGeom>
          <a:no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6537" y="636291"/>
            <a:ext cx="8416144" cy="1620000"/>
          </a:xfrm>
        </p:spPr>
        <p:txBody>
          <a:bodyPr/>
          <a:lstStyle/>
          <a:p>
            <a:pPr>
              <a:buFont typeface="Arial" pitchFamily="34" charset="0"/>
              <a:buChar char="•"/>
            </a:pPr>
            <a:r>
              <a:rPr lang="en-GB" dirty="0"/>
              <a:t> </a:t>
            </a:r>
            <a:r>
              <a:rPr lang="en-GB" dirty="0">
                <a:solidFill>
                  <a:schemeClr val="accent1"/>
                </a:solidFill>
              </a:rPr>
              <a:t>Easy to understand</a:t>
            </a:r>
          </a:p>
          <a:p>
            <a:pPr lvl="2">
              <a:buFont typeface="Arial" pitchFamily="34" charset="0"/>
              <a:buChar char="•"/>
            </a:pPr>
            <a:r>
              <a:rPr lang="en-GB" dirty="0" err="1"/>
              <a:t>Standardly</a:t>
            </a:r>
            <a:r>
              <a:rPr lang="en-GB" dirty="0"/>
              <a:t> used with continuous data</a:t>
            </a:r>
          </a:p>
          <a:p>
            <a:pPr lvl="2">
              <a:buFont typeface="Arial" pitchFamily="34" charset="0"/>
              <a:buChar char="•"/>
            </a:pPr>
            <a:r>
              <a:rPr lang="en-GB" dirty="0"/>
              <a:t>Same as </a:t>
            </a:r>
            <a:r>
              <a:rPr lang="en-GB" dirty="0" err="1"/>
              <a:t>AUC</a:t>
            </a:r>
            <a:r>
              <a:rPr lang="en-GB" dirty="0"/>
              <a:t> of KM curve</a:t>
            </a:r>
            <a:endParaRPr lang="en-GB" baseline="30000" dirty="0"/>
          </a:p>
          <a:p>
            <a:pPr lvl="1">
              <a:buFont typeface="Arial" pitchFamily="34" charset="0"/>
              <a:buChar char="•"/>
            </a:pPr>
            <a:endParaRPr lang="en-GB" sz="1800" dirty="0">
              <a:solidFill>
                <a:schemeClr val="accent1"/>
              </a:solidFill>
              <a:latin typeface="Arial" pitchFamily="34" charset="0"/>
              <a:cs typeface="Arial" pitchFamily="34" charset="0"/>
            </a:endParaRPr>
          </a:p>
          <a:p>
            <a:pPr lvl="1">
              <a:buFont typeface="Arial" pitchFamily="34" charset="0"/>
              <a:buChar char="•"/>
            </a:pPr>
            <a:r>
              <a:rPr lang="en-GB" sz="1800" dirty="0">
                <a:solidFill>
                  <a:schemeClr val="accent1"/>
                </a:solidFill>
                <a:latin typeface="Arial" pitchFamily="34" charset="0"/>
                <a:cs typeface="Arial" pitchFamily="34" charset="0"/>
              </a:rPr>
              <a:t>But....</a:t>
            </a:r>
          </a:p>
          <a:p>
            <a:pPr lvl="2">
              <a:buFont typeface="Arial" pitchFamily="34" charset="0"/>
              <a:buChar char="•"/>
            </a:pPr>
            <a:r>
              <a:rPr lang="en-GB" dirty="0"/>
              <a:t>Requires a high proportion of events (</a:t>
            </a:r>
            <a:r>
              <a:rPr lang="en-GB" dirty="0" err="1"/>
              <a:t>ie</a:t>
            </a:r>
            <a:r>
              <a:rPr lang="en-GB" dirty="0"/>
              <a:t> high maturity and little censoring)</a:t>
            </a:r>
          </a:p>
          <a:p>
            <a:pPr lvl="2">
              <a:buFont typeface="Arial" pitchFamily="34" charset="0"/>
              <a:buChar char="•"/>
            </a:pPr>
            <a:r>
              <a:rPr lang="en-GB" dirty="0"/>
              <a:t>Could be unduly influenced by a  few events</a:t>
            </a:r>
          </a:p>
          <a:p>
            <a:pPr lvl="2">
              <a:buFont typeface="Arial" pitchFamily="34" charset="0"/>
              <a:buChar char="•"/>
            </a:pPr>
            <a:endParaRPr lang="en-GB" dirty="0"/>
          </a:p>
          <a:p>
            <a:pPr lvl="1">
              <a:buFont typeface="Arial" pitchFamily="34" charset="0"/>
              <a:buChar char="•"/>
            </a:pPr>
            <a:r>
              <a:rPr lang="en-GB" sz="1800" dirty="0">
                <a:solidFill>
                  <a:schemeClr val="accent1"/>
                </a:solidFill>
                <a:latin typeface="Arial" pitchFamily="34" charset="0"/>
                <a:cs typeface="Arial" pitchFamily="34" charset="0"/>
              </a:rPr>
              <a:t>As a requirement therefore would delay access to medicines </a:t>
            </a:r>
          </a:p>
        </p:txBody>
      </p:sp>
      <p:sp>
        <p:nvSpPr>
          <p:cNvPr id="4" name="Slide Number Placeholder 3"/>
          <p:cNvSpPr>
            <a:spLocks noGrp="1"/>
          </p:cNvSpPr>
          <p:nvPr>
            <p:ph type="sldNum" sz="quarter" idx="4"/>
          </p:nvPr>
        </p:nvSpPr>
        <p:spPr/>
        <p:txBody>
          <a:bodyPr/>
          <a:lstStyle/>
          <a:p>
            <a:fld id="{3C4F54F3-C349-4609-AFEE-01462D5C7942}" type="slidenum">
              <a:rPr lang="en-GB" smtClean="0"/>
              <a:pPr/>
              <a:t>12</a:t>
            </a:fld>
            <a:endParaRPr lang="en-GB" dirty="0"/>
          </a:p>
        </p:txBody>
      </p:sp>
      <p:sp>
        <p:nvSpPr>
          <p:cNvPr id="5" name="Title 4"/>
          <p:cNvSpPr>
            <a:spLocks noGrp="1"/>
          </p:cNvSpPr>
          <p:nvPr>
            <p:ph type="title"/>
          </p:nvPr>
        </p:nvSpPr>
        <p:spPr/>
        <p:txBody>
          <a:bodyPr/>
          <a:lstStyle/>
          <a:p>
            <a:r>
              <a:rPr lang="en-GB" dirty="0"/>
              <a:t>What about mean survival</a:t>
            </a:r>
          </a:p>
        </p:txBody>
      </p:sp>
      <p:pic>
        <p:nvPicPr>
          <p:cNvPr id="108546" name="Picture 2"/>
          <p:cNvPicPr>
            <a:picLocks noChangeAspect="1" noChangeArrowheads="1"/>
          </p:cNvPicPr>
          <p:nvPr/>
        </p:nvPicPr>
        <p:blipFill>
          <a:blip r:embed="rId2"/>
          <a:srcRect/>
          <a:stretch>
            <a:fillRect/>
          </a:stretch>
        </p:blipFill>
        <p:spPr bwMode="auto">
          <a:xfrm>
            <a:off x="236537" y="2739199"/>
            <a:ext cx="5895975" cy="2269556"/>
          </a:xfrm>
          <a:prstGeom prst="rect">
            <a:avLst/>
          </a:prstGeom>
          <a:noFill/>
          <a:ln w="9525">
            <a:noFill/>
            <a:miter lim="800000"/>
            <a:headEnd/>
            <a:tailEnd/>
          </a:ln>
        </p:spPr>
      </p:pic>
      <p:sp>
        <p:nvSpPr>
          <p:cNvPr id="12" name="Rectangle 11"/>
          <p:cNvSpPr/>
          <p:nvPr/>
        </p:nvSpPr>
        <p:spPr>
          <a:xfrm>
            <a:off x="714375" y="4835723"/>
            <a:ext cx="7592808" cy="307777"/>
          </a:xfrm>
          <a:prstGeom prst="rect">
            <a:avLst/>
          </a:prstGeom>
        </p:spPr>
        <p:txBody>
          <a:bodyPr wrap="square">
            <a:spAutoFit/>
          </a:bodyPr>
          <a:lstStyle/>
          <a:p>
            <a:r>
              <a:rPr lang="en-GB" sz="1400" i="1" dirty="0"/>
              <a:t>‘The mean </a:t>
            </a:r>
            <a:r>
              <a:rPr lang="en-GB" sz="1400" i="1" dirty="0" err="1"/>
              <a:t>PFS</a:t>
            </a:r>
            <a:r>
              <a:rPr lang="en-GB" sz="1400" i="1" dirty="0"/>
              <a:t> was 96 days in the </a:t>
            </a:r>
            <a:r>
              <a:rPr lang="en-GB" sz="1400" i="1" dirty="0" err="1"/>
              <a:t>Vectibix</a:t>
            </a:r>
            <a:r>
              <a:rPr lang="en-GB" sz="1400" i="1" dirty="0"/>
              <a:t> arm and 60 days in the BSC-alone arm.’ </a:t>
            </a:r>
          </a:p>
        </p:txBody>
      </p:sp>
      <p:sp>
        <p:nvSpPr>
          <p:cNvPr id="9" name="TextBox 8"/>
          <p:cNvSpPr txBox="1"/>
          <p:nvPr/>
        </p:nvSpPr>
        <p:spPr>
          <a:xfrm>
            <a:off x="4816833" y="3296840"/>
            <a:ext cx="3835848" cy="923330"/>
          </a:xfrm>
          <a:prstGeom prst="rect">
            <a:avLst/>
          </a:prstGeom>
          <a:noFill/>
        </p:spPr>
        <p:txBody>
          <a:bodyPr wrap="square" rtlCol="0">
            <a:spAutoFit/>
          </a:bodyPr>
          <a:lstStyle/>
          <a:p>
            <a:r>
              <a:rPr lang="en-US" dirty="0"/>
              <a:t>Precedent for using in </a:t>
            </a:r>
            <a:r>
              <a:rPr lang="en-US" dirty="0" err="1"/>
              <a:t>labelling</a:t>
            </a:r>
            <a:r>
              <a:rPr lang="en-US" dirty="0"/>
              <a:t> </a:t>
            </a:r>
          </a:p>
          <a:p>
            <a:r>
              <a:rPr lang="en-US" dirty="0" err="1"/>
              <a:t>Panitumumab</a:t>
            </a:r>
            <a:endParaRPr lang="en-GB" dirty="0"/>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36537" y="650234"/>
            <a:ext cx="7056000" cy="1620000"/>
          </a:xfrm>
        </p:spPr>
        <p:txBody>
          <a:bodyPr/>
          <a:lstStyle/>
          <a:p>
            <a:pPr>
              <a:buFont typeface="Arial" pitchFamily="34" charset="0"/>
              <a:buChar char="•"/>
            </a:pPr>
            <a:r>
              <a:rPr lang="en-GB" dirty="0"/>
              <a:t> Suggested by authors at the Medical Research Council, UK</a:t>
            </a:r>
            <a:r>
              <a:rPr lang="en-GB" baseline="30000" dirty="0"/>
              <a:t>1</a:t>
            </a:r>
          </a:p>
          <a:p>
            <a:pPr>
              <a:buFont typeface="Arial" pitchFamily="34" charset="0"/>
              <a:buChar char="•"/>
            </a:pPr>
            <a:r>
              <a:rPr lang="en-GB" dirty="0"/>
              <a:t> </a:t>
            </a:r>
            <a:r>
              <a:rPr lang="en-GB" dirty="0">
                <a:solidFill>
                  <a:schemeClr val="accent1"/>
                </a:solidFill>
              </a:rPr>
              <a:t>Idea to restrict inference to period with PH</a:t>
            </a:r>
          </a:p>
          <a:p>
            <a:pPr>
              <a:buFont typeface="Arial" pitchFamily="34" charset="0"/>
              <a:buChar char="•"/>
            </a:pPr>
            <a:r>
              <a:rPr lang="en-GB" dirty="0"/>
              <a:t> Calculate mean during that period, adjusting for censoring</a:t>
            </a:r>
          </a:p>
          <a:p>
            <a:pPr>
              <a:buFont typeface="Arial" pitchFamily="34" charset="0"/>
              <a:buChar char="•"/>
            </a:pPr>
            <a:r>
              <a:rPr lang="en-GB" dirty="0"/>
              <a:t> Hard concept to convey</a:t>
            </a:r>
          </a:p>
          <a:p>
            <a:pPr lvl="1">
              <a:buFont typeface="Arial" pitchFamily="34" charset="0"/>
              <a:buChar char="•"/>
            </a:pPr>
            <a:r>
              <a:rPr lang="en-GB" u="sng" dirty="0"/>
              <a:t>If you progress </a:t>
            </a:r>
            <a:r>
              <a:rPr lang="en-GB" dirty="0"/>
              <a:t>within 2 years you’ll progress 3 months later on average</a:t>
            </a:r>
          </a:p>
        </p:txBody>
      </p:sp>
      <p:sp>
        <p:nvSpPr>
          <p:cNvPr id="3" name="Slide Number Placeholder 2"/>
          <p:cNvSpPr>
            <a:spLocks noGrp="1"/>
          </p:cNvSpPr>
          <p:nvPr>
            <p:ph type="sldNum" sz="quarter" idx="4"/>
          </p:nvPr>
        </p:nvSpPr>
        <p:spPr/>
        <p:txBody>
          <a:bodyPr/>
          <a:lstStyle/>
          <a:p>
            <a:fld id="{3C4F54F3-C349-4609-AFEE-01462D5C7942}" type="slidenum">
              <a:rPr lang="en-GB" smtClean="0"/>
              <a:pPr/>
              <a:t>13</a:t>
            </a:fld>
            <a:endParaRPr lang="en-GB" dirty="0"/>
          </a:p>
        </p:txBody>
      </p:sp>
      <p:sp>
        <p:nvSpPr>
          <p:cNvPr id="4" name="Title 3"/>
          <p:cNvSpPr>
            <a:spLocks noGrp="1"/>
          </p:cNvSpPr>
          <p:nvPr>
            <p:ph type="title"/>
          </p:nvPr>
        </p:nvSpPr>
        <p:spPr/>
        <p:txBody>
          <a:bodyPr/>
          <a:lstStyle/>
          <a:p>
            <a:r>
              <a:rPr lang="en-GB" dirty="0"/>
              <a:t>Restricted Mean gaining popularity</a:t>
            </a:r>
          </a:p>
        </p:txBody>
      </p:sp>
      <p:pic>
        <p:nvPicPr>
          <p:cNvPr id="109570" name="Picture 2"/>
          <p:cNvPicPr>
            <a:picLocks noGrp="1" noChangeAspect="1" noChangeArrowheads="1"/>
          </p:cNvPicPr>
          <p:nvPr>
            <p:ph idx="15"/>
          </p:nvPr>
        </p:nvPicPr>
        <p:blipFill>
          <a:blip r:embed="rId2"/>
          <a:srcRect/>
          <a:stretch>
            <a:fillRect/>
          </a:stretch>
        </p:blipFill>
        <p:spPr bwMode="auto">
          <a:xfrm>
            <a:off x="618841" y="2094938"/>
            <a:ext cx="3693852" cy="2343518"/>
          </a:xfrm>
          <a:prstGeom prst="rect">
            <a:avLst/>
          </a:prstGeom>
          <a:noFill/>
          <a:ln w="9525">
            <a:noFill/>
            <a:miter lim="800000"/>
            <a:headEnd/>
            <a:tailEnd/>
          </a:ln>
        </p:spPr>
      </p:pic>
      <p:sp>
        <p:nvSpPr>
          <p:cNvPr id="7" name="TextBox 6"/>
          <p:cNvSpPr txBox="1"/>
          <p:nvPr/>
        </p:nvSpPr>
        <p:spPr>
          <a:xfrm>
            <a:off x="471685" y="4385089"/>
            <a:ext cx="8433334" cy="738664"/>
          </a:xfrm>
          <a:prstGeom prst="rect">
            <a:avLst/>
          </a:prstGeom>
          <a:noFill/>
        </p:spPr>
        <p:txBody>
          <a:bodyPr wrap="square" rtlCol="0">
            <a:spAutoFit/>
          </a:bodyPr>
          <a:lstStyle/>
          <a:p>
            <a:r>
              <a:rPr lang="en-US" sz="1200" i="1" baseline="30000" dirty="0"/>
              <a:t>1</a:t>
            </a:r>
            <a:r>
              <a:rPr lang="en-US" sz="1200" i="1" dirty="0"/>
              <a:t> </a:t>
            </a:r>
            <a:r>
              <a:rPr lang="en-GB" sz="1200" i="1" dirty="0"/>
              <a:t>Royston and </a:t>
            </a:r>
            <a:r>
              <a:rPr lang="en-GB" sz="1200" i="1" dirty="0" err="1"/>
              <a:t>Parmar</a:t>
            </a:r>
            <a:r>
              <a:rPr lang="en-GB" sz="1200" i="1" dirty="0"/>
              <a:t> BMC Medical Research Methodology 2013, 13:152</a:t>
            </a:r>
            <a:endParaRPr lang="en-US" sz="1200" i="1" dirty="0"/>
          </a:p>
          <a:p>
            <a:r>
              <a:rPr lang="en-US" sz="1200" i="1" baseline="30000" dirty="0"/>
              <a:t>2  </a:t>
            </a:r>
            <a:r>
              <a:rPr lang="en-US" sz="1200" i="1" dirty="0" err="1"/>
              <a:t>Ledermann</a:t>
            </a:r>
            <a:r>
              <a:rPr lang="en-US" sz="1200" i="1" dirty="0"/>
              <a:t> et el.. Lancet </a:t>
            </a:r>
            <a:r>
              <a:rPr lang="en-GB" sz="1200" i="1" dirty="0" err="1"/>
              <a:t>Vol</a:t>
            </a:r>
            <a:r>
              <a:rPr lang="en-GB" sz="1200" i="1" dirty="0"/>
              <a:t> 387 March 12, 2016</a:t>
            </a:r>
          </a:p>
          <a:p>
            <a:endParaRPr lang="en-GB" dirty="0"/>
          </a:p>
        </p:txBody>
      </p:sp>
      <p:sp>
        <p:nvSpPr>
          <p:cNvPr id="8" name="Rectangle 7"/>
          <p:cNvSpPr/>
          <p:nvPr/>
        </p:nvSpPr>
        <p:spPr>
          <a:xfrm>
            <a:off x="4333019" y="2238239"/>
            <a:ext cx="4572000" cy="1354217"/>
          </a:xfrm>
          <a:prstGeom prst="rect">
            <a:avLst/>
          </a:prstGeom>
        </p:spPr>
        <p:txBody>
          <a:bodyPr>
            <a:spAutoFit/>
          </a:bodyPr>
          <a:lstStyle/>
          <a:p>
            <a:r>
              <a:rPr lang="en-GB" sz="1600" i="1" dirty="0"/>
              <a:t>‘Some evidence of non-proportional</a:t>
            </a:r>
          </a:p>
          <a:p>
            <a:r>
              <a:rPr lang="en-GB" sz="1600" i="1" dirty="0"/>
              <a:t>hazards was noted (p=0·06) and the restricted mean survival time over 2 years was 12·5 months (11·7–13·4) in arm C and 9·4 months (8·6–10·2) in arm A.</a:t>
            </a:r>
            <a:r>
              <a:rPr lang="en-GB" i="1" dirty="0"/>
              <a:t>’</a:t>
            </a:r>
            <a:r>
              <a:rPr lang="en-GB" i="1" baseline="30000" dirty="0"/>
              <a:t>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4F54F3-C349-4609-AFEE-01462D5C7942}" type="slidenum">
              <a:rPr lang="en-GB" smtClean="0"/>
              <a:pPr/>
              <a:t>14</a:t>
            </a:fld>
            <a:endParaRPr lang="en-GB" dirty="0"/>
          </a:p>
        </p:txBody>
      </p:sp>
      <p:sp>
        <p:nvSpPr>
          <p:cNvPr id="4" name="Title 3"/>
          <p:cNvSpPr>
            <a:spLocks noGrp="1"/>
          </p:cNvSpPr>
          <p:nvPr>
            <p:ph type="title"/>
          </p:nvPr>
        </p:nvSpPr>
        <p:spPr/>
        <p:txBody>
          <a:bodyPr/>
          <a:lstStyle/>
          <a:p>
            <a:r>
              <a:rPr lang="en-GB" dirty="0"/>
              <a:t>Mean restricted regardless of period of proportionality</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48000"/>
            <a:ext cx="4495800" cy="387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53000" y="1628690"/>
            <a:ext cx="3890749" cy="1600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Estimated from curves: </a:t>
            </a:r>
          </a:p>
          <a:p>
            <a:pPr>
              <a:buFont typeface="Arial" pitchFamily="34" charset="0"/>
              <a:buChar char="•"/>
            </a:pPr>
            <a:endParaRPr lang="en-US" sz="1400" dirty="0"/>
          </a:p>
          <a:p>
            <a:pPr>
              <a:buFont typeface="Arial" pitchFamily="34" charset="0"/>
              <a:buChar char="•"/>
            </a:pPr>
            <a:r>
              <a:rPr lang="en-US" sz="1400" dirty="0" err="1"/>
              <a:t>RMST</a:t>
            </a:r>
            <a:r>
              <a:rPr lang="en-US" sz="1400" dirty="0"/>
              <a:t> difference with truncation point at 12 months ~1.5</a:t>
            </a:r>
          </a:p>
          <a:p>
            <a:pPr>
              <a:buFont typeface="Arial" pitchFamily="34" charset="0"/>
              <a:buChar char="•"/>
            </a:pPr>
            <a:endParaRPr lang="en-US" sz="1400" dirty="0"/>
          </a:p>
          <a:p>
            <a:pPr>
              <a:buFont typeface="Arial" pitchFamily="34" charset="0"/>
              <a:buChar char="•"/>
            </a:pPr>
            <a:r>
              <a:rPr lang="en-US" sz="1400" dirty="0"/>
              <a:t> RMST difference with truncation point at 18 months ~ 2.4</a:t>
            </a:r>
          </a:p>
        </p:txBody>
      </p:sp>
      <p:sp>
        <p:nvSpPr>
          <p:cNvPr id="8" name="Title 1"/>
          <p:cNvSpPr txBox="1">
            <a:spLocks/>
          </p:cNvSpPr>
          <p:nvPr/>
        </p:nvSpPr>
        <p:spPr bwMode="auto">
          <a:xfrm>
            <a:off x="685800" y="4656254"/>
            <a:ext cx="800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000" kern="1200" dirty="0">
                <a:solidFill>
                  <a:schemeClr val="tx1"/>
                </a:solidFill>
                <a:latin typeface="Arial" charset="0"/>
                <a:ea typeface="+mn-ea"/>
                <a:cs typeface="+mn-cs"/>
              </a:rPr>
              <a:t>Presented By David Spigel at 2015 ASCO Annual Meeting; </a:t>
            </a:r>
            <a:r>
              <a:rPr lang="en-US" sz="1000" kern="1200" dirty="0" err="1">
                <a:solidFill>
                  <a:schemeClr val="tx1"/>
                </a:solidFill>
                <a:latin typeface="Arial" charset="0"/>
                <a:ea typeface="+mn-ea"/>
                <a:cs typeface="+mn-cs"/>
              </a:rPr>
              <a:t>RMST</a:t>
            </a:r>
            <a:r>
              <a:rPr lang="en-US" sz="1000" kern="1200" dirty="0">
                <a:solidFill>
                  <a:schemeClr val="tx1"/>
                </a:solidFill>
                <a:latin typeface="Arial" charset="0"/>
                <a:ea typeface="+mn-ea"/>
                <a:cs typeface="+mn-cs"/>
              </a:rPr>
              <a:t> calculated by digitization of curves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4"/>
          </p:nvPr>
        </p:nvSpPr>
        <p:spPr>
          <a:xfrm>
            <a:off x="611999" y="4765500"/>
            <a:ext cx="5973045" cy="183600"/>
          </a:xfrm>
        </p:spPr>
        <p:txBody>
          <a:bodyPr/>
          <a:lstStyle/>
          <a:p>
            <a:r>
              <a:rPr lang="en-US" sz="1400" dirty="0"/>
              <a:t>X-axis = T/median where HR=1 &lt; T with T=time to separation of curves</a:t>
            </a:r>
            <a:endParaRPr lang="sv-SE" sz="1400" dirty="0"/>
          </a:p>
        </p:txBody>
      </p:sp>
      <p:sp>
        <p:nvSpPr>
          <p:cNvPr id="6" name="Slide Number Placeholder 5"/>
          <p:cNvSpPr>
            <a:spLocks noGrp="1"/>
          </p:cNvSpPr>
          <p:nvPr>
            <p:ph type="sldNum" sz="quarter" idx="15"/>
          </p:nvPr>
        </p:nvSpPr>
        <p:spPr/>
        <p:txBody>
          <a:bodyPr/>
          <a:lstStyle/>
          <a:p>
            <a:pPr>
              <a:defRPr/>
            </a:pPr>
            <a:fld id="{1748D8EB-9301-403A-889B-E8DDB32CFF4A}" type="slidenum">
              <a:rPr lang="en-GB" smtClean="0"/>
              <a:pPr>
                <a:defRPr/>
              </a:pPr>
              <a:t>15</a:t>
            </a:fld>
            <a:endParaRPr lang="en-GB" dirty="0"/>
          </a:p>
        </p:txBody>
      </p:sp>
      <p:sp>
        <p:nvSpPr>
          <p:cNvPr id="9" name="Text Placeholder 2"/>
          <p:cNvSpPr txBox="1">
            <a:spLocks/>
          </p:cNvSpPr>
          <p:nvPr/>
        </p:nvSpPr>
        <p:spPr bwMode="auto">
          <a:xfrm>
            <a:off x="498600" y="114300"/>
            <a:ext cx="8416800" cy="62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lvl="0">
              <a:buClr>
                <a:schemeClr val="tx2"/>
              </a:buClr>
              <a:defRPr/>
            </a:pPr>
            <a:r>
              <a:rPr kumimoji="0" lang="en-US" sz="2000" b="1" i="0" u="none" strike="noStrike" kern="0" cap="none" spc="0" normalizeH="0" baseline="0" noProof="0" dirty="0">
                <a:ln>
                  <a:noFill/>
                </a:ln>
                <a:solidFill>
                  <a:srgbClr val="830051"/>
                </a:solidFill>
                <a:effectLst/>
                <a:uLnTx/>
                <a:uFillTx/>
                <a:latin typeface="Arial" pitchFamily="34" charset="0"/>
                <a:ea typeface="+mn-ea"/>
                <a:cs typeface="Arial" pitchFamily="34" charset="0"/>
              </a:rPr>
              <a:t>Properties</a:t>
            </a:r>
            <a:r>
              <a:rPr kumimoji="0" lang="en-US" sz="2000" b="1" i="0" u="none" strike="noStrike" kern="0" cap="none" spc="0" normalizeH="0" noProof="0" dirty="0">
                <a:ln>
                  <a:noFill/>
                </a:ln>
                <a:solidFill>
                  <a:srgbClr val="830051"/>
                </a:solidFill>
                <a:effectLst/>
                <a:uLnTx/>
                <a:uFillTx/>
                <a:latin typeface="Arial" pitchFamily="34" charset="0"/>
                <a:ea typeface="+mn-ea"/>
                <a:cs typeface="Arial" pitchFamily="34" charset="0"/>
              </a:rPr>
              <a:t> of </a:t>
            </a:r>
            <a:r>
              <a:rPr kumimoji="0" lang="en-US" sz="2000" b="1" i="0" u="none" strike="noStrike" kern="0" cap="none" spc="0" normalizeH="0" noProof="0" dirty="0" err="1">
                <a:ln>
                  <a:noFill/>
                </a:ln>
                <a:solidFill>
                  <a:srgbClr val="830051"/>
                </a:solidFill>
                <a:effectLst/>
                <a:uLnTx/>
                <a:uFillTx/>
                <a:latin typeface="Arial" pitchFamily="34" charset="0"/>
                <a:ea typeface="+mn-ea"/>
                <a:cs typeface="Arial" pitchFamily="34" charset="0"/>
              </a:rPr>
              <a:t>RMST</a:t>
            </a:r>
            <a:r>
              <a:rPr kumimoji="0" lang="en-US" sz="2000" b="1" i="0" u="none" strike="noStrike" kern="0" cap="none" spc="0" normalizeH="0" noProof="0" dirty="0">
                <a:ln>
                  <a:noFill/>
                </a:ln>
                <a:solidFill>
                  <a:srgbClr val="830051"/>
                </a:solidFill>
                <a:effectLst/>
                <a:uLnTx/>
                <a:uFillTx/>
                <a:latin typeface="Arial" pitchFamily="34" charset="0"/>
                <a:ea typeface="+mn-ea"/>
                <a:cs typeface="Arial" pitchFamily="34" charset="0"/>
              </a:rPr>
              <a:t> – subject of study at AZ</a:t>
            </a:r>
          </a:p>
          <a:p>
            <a:pPr lvl="0">
              <a:buClr>
                <a:schemeClr val="tx2"/>
              </a:buClr>
              <a:defRPr/>
            </a:pPr>
            <a:r>
              <a:rPr lang="en-US" sz="1600" b="1" kern="0" dirty="0">
                <a:solidFill>
                  <a:schemeClr val="accent2"/>
                </a:solidFill>
                <a:latin typeface="Arial" pitchFamily="34" charset="0"/>
                <a:cs typeface="Arial" pitchFamily="34" charset="0"/>
              </a:rPr>
              <a:t>HR and </a:t>
            </a:r>
            <a:r>
              <a:rPr lang="en-US" sz="1600" b="1" kern="0" dirty="0" err="1">
                <a:solidFill>
                  <a:schemeClr val="accent2"/>
                </a:solidFill>
                <a:latin typeface="Arial" pitchFamily="34" charset="0"/>
                <a:cs typeface="Arial" pitchFamily="34" charset="0"/>
              </a:rPr>
              <a:t>RMST</a:t>
            </a:r>
            <a:r>
              <a:rPr lang="en-US" sz="1600" b="1" kern="0" dirty="0">
                <a:solidFill>
                  <a:schemeClr val="accent2"/>
                </a:solidFill>
                <a:latin typeface="Arial" pitchFamily="34" charset="0"/>
                <a:cs typeface="Arial" pitchFamily="34" charset="0"/>
              </a:rPr>
              <a:t> similar power, expected as HR ~ relative </a:t>
            </a:r>
            <a:r>
              <a:rPr lang="en-US" sz="1600" b="1" kern="0" dirty="0" err="1">
                <a:solidFill>
                  <a:schemeClr val="accent2"/>
                </a:solidFill>
                <a:latin typeface="Arial" pitchFamily="34" charset="0"/>
                <a:cs typeface="Arial" pitchFamily="34" charset="0"/>
              </a:rPr>
              <a:t>AUC</a:t>
            </a:r>
            <a:r>
              <a:rPr lang="en-US" sz="1600" b="1" kern="0" dirty="0">
                <a:solidFill>
                  <a:schemeClr val="accent2"/>
                </a:solidFill>
                <a:latin typeface="Arial" pitchFamily="34" charset="0"/>
                <a:cs typeface="Arial" pitchFamily="34" charset="0"/>
              </a:rPr>
              <a:t> of KM of ranks? </a:t>
            </a:r>
            <a:endParaRPr lang="en-US" sz="2000" b="1" kern="0" noProof="0" dirty="0">
              <a:solidFill>
                <a:schemeClr val="accent2"/>
              </a:solidFill>
              <a:latin typeface="Arial" pitchFamily="34" charset="0"/>
              <a:cs typeface="Arial" pitchFamily="34" charset="0"/>
            </a:endParaRPr>
          </a:p>
          <a:p>
            <a:pPr lvl="0">
              <a:buClr>
                <a:schemeClr val="tx2"/>
              </a:buClr>
              <a:defRPr/>
            </a:pPr>
            <a:endParaRPr kumimoji="0" lang="en-US" sz="2800" b="1" i="0" u="none" strike="noStrike" kern="0" cap="none" spc="0" normalizeH="0" noProof="0" dirty="0">
              <a:ln>
                <a:noFill/>
              </a:ln>
              <a:solidFill>
                <a:srgbClr val="830051"/>
              </a:solidFill>
              <a:effectLst/>
              <a:uLnTx/>
              <a:uFillTx/>
              <a:latin typeface="Arial" pitchFamily="34" charset="0"/>
              <a:ea typeface="+mn-ea"/>
              <a:cs typeface="Arial" pitchFamily="34" charset="0"/>
            </a:endParaRPr>
          </a:p>
        </p:txBody>
      </p:sp>
      <p:sp>
        <p:nvSpPr>
          <p:cNvPr id="15" name="Text Placeholder 2"/>
          <p:cNvSpPr txBox="1">
            <a:spLocks/>
          </p:cNvSpPr>
          <p:nvPr/>
        </p:nvSpPr>
        <p:spPr bwMode="auto">
          <a:xfrm>
            <a:off x="462000" y="359550"/>
            <a:ext cx="8416800" cy="38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169863" indent="-169863">
              <a:buClr>
                <a:schemeClr val="tx2"/>
              </a:buClr>
              <a:buFont typeface="Arial" pitchFamily="34" charset="0"/>
              <a:buChar char="•"/>
              <a:defRPr/>
            </a:pPr>
            <a:endParaRPr lang="en-US" sz="2000" kern="0" dirty="0">
              <a:solidFill>
                <a:srgbClr val="FF0000"/>
              </a:solidFill>
              <a:latin typeface="Arial" pitchFamily="34" charset="0"/>
              <a:cs typeface="Arial" pitchFamily="34" charset="0"/>
            </a:endParaRPr>
          </a:p>
        </p:txBody>
      </p:sp>
      <p:pic>
        <p:nvPicPr>
          <p:cNvPr id="10" name="Picture 9" descr="CB_uni.png"/>
          <p:cNvPicPr>
            <a:picLocks noChangeAspect="1"/>
          </p:cNvPicPr>
          <p:nvPr/>
        </p:nvPicPr>
        <p:blipFill>
          <a:blip r:embed="rId2" cstate="print"/>
          <a:srcRect t="3333" b="2222"/>
          <a:stretch>
            <a:fillRect/>
          </a:stretch>
        </p:blipFill>
        <p:spPr>
          <a:xfrm>
            <a:off x="381000" y="687508"/>
            <a:ext cx="8572500" cy="4114800"/>
          </a:xfrm>
          <a:prstGeom prst="rect">
            <a:avLst/>
          </a:prstGeom>
        </p:spPr>
      </p:pic>
      <p:sp>
        <p:nvSpPr>
          <p:cNvPr id="7" name="TextBox 6"/>
          <p:cNvSpPr txBox="1"/>
          <p:nvPr/>
        </p:nvSpPr>
        <p:spPr>
          <a:xfrm>
            <a:off x="6663683" y="4781266"/>
            <a:ext cx="1927131" cy="261610"/>
          </a:xfrm>
          <a:prstGeom prst="rect">
            <a:avLst/>
          </a:prstGeom>
          <a:noFill/>
        </p:spPr>
        <p:txBody>
          <a:bodyPr wrap="none" rtlCol="0">
            <a:spAutoFit/>
          </a:bodyPr>
          <a:lstStyle/>
          <a:p>
            <a:r>
              <a:rPr lang="en-GB" sz="1100" dirty="0"/>
              <a:t>Simulations by Luping Zhao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Can we make better use of parametric approaches?</a:t>
            </a:r>
          </a:p>
        </p:txBody>
      </p:sp>
      <p:sp>
        <p:nvSpPr>
          <p:cNvPr id="7" name="Text Placeholder 6"/>
          <p:cNvSpPr>
            <a:spLocks noGrp="1"/>
          </p:cNvSpPr>
          <p:nvPr>
            <p:ph type="body" sz="quarter" idx="11"/>
          </p:nvPr>
        </p:nvSpPr>
        <p:spPr>
          <a:xfrm>
            <a:off x="237062" y="996287"/>
            <a:ext cx="7787822" cy="1620000"/>
          </a:xfrm>
        </p:spPr>
        <p:txBody>
          <a:bodyPr/>
          <a:lstStyle/>
          <a:p>
            <a:r>
              <a:rPr lang="en-GB" dirty="0"/>
              <a:t>With PH</a:t>
            </a:r>
          </a:p>
          <a:p>
            <a:pPr>
              <a:buFont typeface="Arial" pitchFamily="34" charset="0"/>
              <a:buChar char="•"/>
            </a:pPr>
            <a:r>
              <a:rPr lang="en-GB" dirty="0"/>
              <a:t>  The </a:t>
            </a:r>
            <a:r>
              <a:rPr lang="en-GB" dirty="0">
                <a:solidFill>
                  <a:schemeClr val="accent1"/>
                </a:solidFill>
              </a:rPr>
              <a:t>Event Time Ratio </a:t>
            </a:r>
            <a:r>
              <a:rPr lang="en-GB" dirty="0"/>
              <a:t>(ETR</a:t>
            </a:r>
            <a:r>
              <a:rPr lang="en-GB" baseline="30000" dirty="0"/>
              <a:t>1</a:t>
            </a:r>
            <a:r>
              <a:rPr lang="en-GB" dirty="0"/>
              <a:t>) could be estimated from a </a:t>
            </a:r>
            <a:r>
              <a:rPr lang="en-GB" dirty="0" err="1">
                <a:solidFill>
                  <a:schemeClr val="accent1"/>
                </a:solidFill>
              </a:rPr>
              <a:t>weibull</a:t>
            </a:r>
            <a:r>
              <a:rPr lang="en-GB" dirty="0">
                <a:solidFill>
                  <a:schemeClr val="accent1"/>
                </a:solidFill>
              </a:rPr>
              <a:t> </a:t>
            </a:r>
            <a:r>
              <a:rPr lang="en-GB" dirty="0"/>
              <a:t>accelerated failure time model</a:t>
            </a:r>
          </a:p>
          <a:p>
            <a:pPr lvl="1">
              <a:buFont typeface="Arial" pitchFamily="34" charset="0"/>
              <a:buChar char="•"/>
            </a:pPr>
            <a:r>
              <a:rPr lang="en-GB" sz="1400" dirty="0"/>
              <a:t> where each arm has the same shape parameter and thus would also have proportional hazards </a:t>
            </a:r>
          </a:p>
          <a:p>
            <a:pPr>
              <a:buFont typeface="Arial" pitchFamily="34" charset="0"/>
              <a:buChar char="•"/>
            </a:pPr>
            <a:r>
              <a:rPr lang="en-GB" dirty="0"/>
              <a:t> For all percentiles, the </a:t>
            </a:r>
            <a:r>
              <a:rPr lang="en-GB" dirty="0">
                <a:solidFill>
                  <a:schemeClr val="accent1"/>
                </a:solidFill>
              </a:rPr>
              <a:t>treatment effect </a:t>
            </a:r>
            <a:r>
              <a:rPr lang="en-GB" dirty="0"/>
              <a:t>is </a:t>
            </a:r>
            <a:r>
              <a:rPr lang="en-GB" dirty="0">
                <a:solidFill>
                  <a:schemeClr val="accent1"/>
                </a:solidFill>
              </a:rPr>
              <a:t>delayed</a:t>
            </a:r>
            <a:r>
              <a:rPr lang="en-GB" dirty="0"/>
              <a:t> by a </a:t>
            </a:r>
            <a:r>
              <a:rPr lang="en-GB" dirty="0">
                <a:solidFill>
                  <a:schemeClr val="accent1"/>
                </a:solidFill>
              </a:rPr>
              <a:t>common % = </a:t>
            </a:r>
            <a:r>
              <a:rPr lang="en-GB" dirty="0" err="1">
                <a:solidFill>
                  <a:schemeClr val="accent1"/>
                </a:solidFill>
              </a:rPr>
              <a:t>ETR</a:t>
            </a:r>
            <a:r>
              <a:rPr lang="en-GB" dirty="0">
                <a:solidFill>
                  <a:schemeClr val="accent1"/>
                </a:solidFill>
              </a:rPr>
              <a:t>  </a:t>
            </a:r>
          </a:p>
          <a:p>
            <a:pPr>
              <a:buFont typeface="Arial" pitchFamily="34" charset="0"/>
              <a:buChar char="•"/>
            </a:pPr>
            <a:endParaRPr lang="en-GB" dirty="0"/>
          </a:p>
          <a:p>
            <a:r>
              <a:rPr lang="en-GB" dirty="0"/>
              <a:t>Regardless of proportionality, mean survival times can be expressed as a function of parameters specific to each treatment arm </a:t>
            </a:r>
          </a:p>
          <a:p>
            <a:pPr>
              <a:buFont typeface="Arial" pitchFamily="34" charset="0"/>
              <a:buChar char="•"/>
            </a:pPr>
            <a:r>
              <a:rPr lang="en-GB" dirty="0"/>
              <a:t>  See Ellis</a:t>
            </a:r>
            <a:r>
              <a:rPr lang="en-GB" baseline="30000" dirty="0"/>
              <a:t>2</a:t>
            </a:r>
            <a:r>
              <a:rPr lang="en-GB" dirty="0"/>
              <a:t> for means and variances</a:t>
            </a:r>
          </a:p>
          <a:p>
            <a:pPr>
              <a:buFont typeface="Arial" pitchFamily="34" charset="0"/>
              <a:buChar char="•"/>
            </a:pPr>
            <a:r>
              <a:rPr lang="en-GB" dirty="0"/>
              <a:t>  </a:t>
            </a:r>
            <a:r>
              <a:rPr lang="en-GB" dirty="0">
                <a:solidFill>
                  <a:schemeClr val="accent1"/>
                </a:solidFill>
              </a:rPr>
              <a:t>Advantage</a:t>
            </a:r>
            <a:r>
              <a:rPr lang="en-GB" dirty="0"/>
              <a:t>: these would represent overall predicted means rather than those restricted to a </a:t>
            </a:r>
            <a:r>
              <a:rPr lang="en-GB" dirty="0" err="1"/>
              <a:t>timeperiod</a:t>
            </a:r>
            <a:r>
              <a:rPr lang="en-GB" dirty="0"/>
              <a:t>.  To be studied further   </a:t>
            </a:r>
          </a:p>
        </p:txBody>
      </p:sp>
      <p:sp>
        <p:nvSpPr>
          <p:cNvPr id="5" name="Slide Number Placeholder 4"/>
          <p:cNvSpPr>
            <a:spLocks noGrp="1"/>
          </p:cNvSpPr>
          <p:nvPr>
            <p:ph type="sldNum" sz="quarter" idx="4"/>
          </p:nvPr>
        </p:nvSpPr>
        <p:spPr/>
        <p:txBody>
          <a:bodyPr/>
          <a:lstStyle/>
          <a:p>
            <a:pPr>
              <a:defRPr/>
            </a:pPr>
            <a:fld id="{1748D8EB-9301-403A-889B-E8DDB32CFF4A}" type="slidenum">
              <a:rPr lang="en-GB" smtClean="0"/>
              <a:pPr>
                <a:defRPr/>
              </a:pPr>
              <a:t>16</a:t>
            </a:fld>
            <a:endParaRPr lang="en-GB" dirty="0"/>
          </a:p>
        </p:txBody>
      </p:sp>
      <p:sp>
        <p:nvSpPr>
          <p:cNvPr id="8" name="Rectangle 7"/>
          <p:cNvSpPr/>
          <p:nvPr/>
        </p:nvSpPr>
        <p:spPr>
          <a:xfrm>
            <a:off x="714374" y="4423979"/>
            <a:ext cx="7501577" cy="523220"/>
          </a:xfrm>
          <a:prstGeom prst="rect">
            <a:avLst/>
          </a:prstGeom>
        </p:spPr>
        <p:txBody>
          <a:bodyPr wrap="square">
            <a:spAutoFit/>
          </a:bodyPr>
          <a:lstStyle/>
          <a:p>
            <a:r>
              <a:rPr lang="en-US" sz="1400" i="1" baseline="30000" dirty="0"/>
              <a:t>1</a:t>
            </a:r>
            <a:r>
              <a:rPr lang="en-US" sz="1400" i="1" dirty="0"/>
              <a:t> </a:t>
            </a:r>
            <a:r>
              <a:rPr lang="en-GB" sz="1400" i="1" dirty="0"/>
              <a:t>Carroll KJ Controlled Clinical Trials 24 (2003) 682–701</a:t>
            </a:r>
            <a:endParaRPr lang="en-US" sz="1400" i="1" dirty="0"/>
          </a:p>
          <a:p>
            <a:r>
              <a:rPr lang="en-US" sz="1400" i="1" baseline="30000" dirty="0"/>
              <a:t>2</a:t>
            </a:r>
            <a:r>
              <a:rPr lang="en-US" sz="1400" i="1" dirty="0"/>
              <a:t>  </a:t>
            </a:r>
            <a:r>
              <a:rPr lang="en-GB" sz="1400" i="1" dirty="0"/>
              <a:t>Ellis S Contemporary Clinical Trials 29 (2008) 456–465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accent1"/>
                </a:solidFill>
              </a:rPr>
              <a:t>All of this very important: </a:t>
            </a:r>
            <a:r>
              <a:rPr lang="en-US" sz="2400" dirty="0" err="1">
                <a:solidFill>
                  <a:schemeClr val="accent1"/>
                </a:solidFill>
              </a:rPr>
              <a:t>ASCO</a:t>
            </a:r>
            <a:r>
              <a:rPr lang="en-US" sz="2400" dirty="0">
                <a:solidFill>
                  <a:schemeClr val="accent1"/>
                </a:solidFill>
              </a:rPr>
              <a:t> &amp; ESMO Value Framework:</a:t>
            </a:r>
            <a:endParaRPr lang="en-US" sz="2400" dirty="0"/>
          </a:p>
        </p:txBody>
      </p:sp>
      <p:sp>
        <p:nvSpPr>
          <p:cNvPr id="3" name="Text Placeholder 2"/>
          <p:cNvSpPr>
            <a:spLocks noGrp="1"/>
          </p:cNvSpPr>
          <p:nvPr>
            <p:ph type="body" sz="quarter" idx="12"/>
          </p:nvPr>
        </p:nvSpPr>
        <p:spPr>
          <a:xfrm>
            <a:off x="304800" y="514350"/>
            <a:ext cx="8416800" cy="383400"/>
          </a:xfrm>
        </p:spPr>
        <p:txBody>
          <a:bodyPr>
            <a:normAutofit/>
          </a:bodyPr>
          <a:lstStyle/>
          <a:p>
            <a:r>
              <a:rPr lang="en-US" sz="1800" dirty="0"/>
              <a:t>Scenario: Advanced Disease with OS as Primary</a:t>
            </a:r>
          </a:p>
        </p:txBody>
      </p:sp>
      <p:sp>
        <p:nvSpPr>
          <p:cNvPr id="6" name="Slide Number Placeholder 5"/>
          <p:cNvSpPr>
            <a:spLocks noGrp="1"/>
          </p:cNvSpPr>
          <p:nvPr>
            <p:ph type="sldNum" sz="quarter" idx="15"/>
          </p:nvPr>
        </p:nvSpPr>
        <p:spPr/>
        <p:txBody>
          <a:bodyPr/>
          <a:lstStyle/>
          <a:p>
            <a:pPr>
              <a:defRPr/>
            </a:pPr>
            <a:fld id="{1748D8EB-9301-403A-889B-E8DDB32CFF4A}" type="slidenum">
              <a:rPr lang="en-GB" smtClean="0"/>
              <a:pPr>
                <a:defRPr/>
              </a:pPr>
              <a:t>17</a:t>
            </a:fld>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304801" y="800100"/>
            <a:ext cx="8280633" cy="1028700"/>
          </a:xfrm>
          <a:prstGeom prst="rect">
            <a:avLst/>
          </a:prstGeom>
          <a:noFill/>
          <a:ln w="9525">
            <a:noFill/>
            <a:miter lim="800000"/>
            <a:headEnd/>
            <a:tailEnd/>
          </a:ln>
        </p:spPr>
      </p:pic>
      <p:sp>
        <p:nvSpPr>
          <p:cNvPr id="4" name="TextBox 3"/>
          <p:cNvSpPr txBox="1"/>
          <p:nvPr/>
        </p:nvSpPr>
        <p:spPr>
          <a:xfrm>
            <a:off x="152400" y="4947292"/>
            <a:ext cx="8534400" cy="261610"/>
          </a:xfrm>
          <a:prstGeom prst="rect">
            <a:avLst/>
          </a:prstGeom>
          <a:noFill/>
        </p:spPr>
        <p:txBody>
          <a:bodyPr wrap="square" rtlCol="0">
            <a:spAutoFit/>
          </a:bodyPr>
          <a:lstStyle/>
          <a:p>
            <a:r>
              <a:rPr lang="en-US" sz="1100" dirty="0">
                <a:solidFill>
                  <a:srgbClr val="0070C0"/>
                </a:solidFill>
              </a:rPr>
              <a:t>Both frameworks also includes grading for toxicity and/or QOL and cost. This presentation focuses on efficacy grading only. </a:t>
            </a:r>
          </a:p>
        </p:txBody>
      </p:sp>
      <p:pic>
        <p:nvPicPr>
          <p:cNvPr id="9" name="Picture 3"/>
          <p:cNvPicPr>
            <a:picLocks noChangeAspect="1" noChangeArrowheads="1"/>
          </p:cNvPicPr>
          <p:nvPr/>
        </p:nvPicPr>
        <p:blipFill>
          <a:blip r:embed="rId3" cstate="print"/>
          <a:srcRect/>
          <a:stretch>
            <a:fillRect/>
          </a:stretch>
        </p:blipFill>
        <p:spPr bwMode="auto">
          <a:xfrm>
            <a:off x="381000" y="2400300"/>
            <a:ext cx="3048000" cy="2453662"/>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4648201" y="2400300"/>
            <a:ext cx="2920731" cy="245745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1752600" y="1943101"/>
            <a:ext cx="6858000" cy="467591"/>
          </a:xfrm>
          <a:prstGeom prst="rect">
            <a:avLst/>
          </a:prstGeom>
          <a:noFill/>
          <a:ln w="9525">
            <a:noFill/>
            <a:miter lim="800000"/>
            <a:headEnd/>
            <a:tailEnd/>
          </a:ln>
        </p:spPr>
      </p:pic>
      <p:sp>
        <p:nvSpPr>
          <p:cNvPr id="12" name="TextBox 11"/>
          <p:cNvSpPr txBox="1"/>
          <p:nvPr/>
        </p:nvSpPr>
        <p:spPr>
          <a:xfrm>
            <a:off x="609601" y="2000250"/>
            <a:ext cx="864339" cy="369332"/>
          </a:xfrm>
          <a:prstGeom prst="rect">
            <a:avLst/>
          </a:prstGeom>
          <a:noFill/>
        </p:spPr>
        <p:txBody>
          <a:bodyPr wrap="none" rtlCol="0">
            <a:spAutoFit/>
          </a:bodyPr>
          <a:lstStyle/>
          <a:p>
            <a:r>
              <a:rPr lang="en-US" dirty="0"/>
              <a:t>ESMO</a:t>
            </a:r>
          </a:p>
        </p:txBody>
      </p:sp>
      <p:sp>
        <p:nvSpPr>
          <p:cNvPr id="13" name="Oval 12"/>
          <p:cNvSpPr/>
          <p:nvPr/>
        </p:nvSpPr>
        <p:spPr>
          <a:xfrm>
            <a:off x="1752600" y="1398896"/>
            <a:ext cx="902117" cy="119408"/>
          </a:xfrm>
          <a:prstGeom prst="ellipse">
            <a:avLst/>
          </a:prstGeom>
          <a:no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64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Impact on Trial Design</a:t>
            </a:r>
          </a:p>
        </p:txBody>
      </p:sp>
      <p:sp>
        <p:nvSpPr>
          <p:cNvPr id="7" name="Text Placeholder 6"/>
          <p:cNvSpPr>
            <a:spLocks noGrp="1"/>
          </p:cNvSpPr>
          <p:nvPr>
            <p:ph type="body" sz="quarter" idx="11"/>
          </p:nvPr>
        </p:nvSpPr>
        <p:spPr/>
        <p:txBody>
          <a:bodyPr/>
          <a:lstStyle/>
          <a:p>
            <a:endParaRPr lang="en-GB" dirty="0"/>
          </a:p>
        </p:txBody>
      </p:sp>
      <p:sp>
        <p:nvSpPr>
          <p:cNvPr id="5" name="Slide Number Placeholder 4"/>
          <p:cNvSpPr>
            <a:spLocks noGrp="1"/>
          </p:cNvSpPr>
          <p:nvPr>
            <p:ph type="sldNum" sz="quarter" idx="4"/>
          </p:nvPr>
        </p:nvSpPr>
        <p:spPr/>
        <p:txBody>
          <a:bodyPr/>
          <a:lstStyle/>
          <a:p>
            <a:pPr>
              <a:defRPr/>
            </a:pPr>
            <a:fld id="{1748D8EB-9301-403A-889B-E8DDB32CFF4A}" type="slidenum">
              <a:rPr lang="en-GB" smtClean="0"/>
              <a:pPr>
                <a:defRPr/>
              </a:pPr>
              <a:t>18</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7600" y="573370"/>
            <a:ext cx="8203540" cy="1620000"/>
          </a:xfrm>
        </p:spPr>
        <p:txBody>
          <a:bodyPr/>
          <a:lstStyle/>
          <a:p>
            <a:r>
              <a:rPr lang="en-US" sz="1200" dirty="0"/>
              <a:t>Assume</a:t>
            </a:r>
          </a:p>
          <a:p>
            <a:r>
              <a:rPr lang="en-GB" sz="1200" dirty="0"/>
              <a:t>HR</a:t>
            </a:r>
            <a:r>
              <a:rPr lang="en-GB" sz="1200" baseline="-25000" dirty="0"/>
              <a:t>1</a:t>
            </a:r>
            <a:r>
              <a:rPr lang="en-GB" sz="1200" dirty="0"/>
              <a:t>=1  𝑡&lt;𝑇, HR</a:t>
            </a:r>
            <a:r>
              <a:rPr lang="en-GB" sz="1200" baseline="-25000" dirty="0"/>
              <a:t>2</a:t>
            </a:r>
            <a:r>
              <a:rPr lang="en-GB" sz="1200" dirty="0"/>
              <a:t> =𝑥 (&lt;1) 𝑡≥𝑇, </a:t>
            </a:r>
            <a:endParaRPr lang="en-US" sz="1200" dirty="0"/>
          </a:p>
          <a:p>
            <a:r>
              <a:rPr lang="en-GB" sz="1200" dirty="0"/>
              <a:t>where T denotes the lag-time until there is a benefit of therapy and HR</a:t>
            </a:r>
            <a:r>
              <a:rPr lang="en-GB" sz="1200" baseline="-25000" dirty="0"/>
              <a:t>2</a:t>
            </a:r>
            <a:r>
              <a:rPr lang="en-GB" sz="1200" dirty="0"/>
              <a:t> the hazard ratio (experimental : control) before and after the lag respectively. </a:t>
            </a:r>
          </a:p>
          <a:p>
            <a:endParaRPr lang="en-GB" sz="1200" dirty="0"/>
          </a:p>
          <a:p>
            <a:r>
              <a:rPr lang="en-US" sz="1200" dirty="0">
                <a:solidFill>
                  <a:schemeClr val="accent1"/>
                </a:solidFill>
              </a:rPr>
              <a:t>The overall average HR is given by</a:t>
            </a:r>
            <a:r>
              <a:rPr lang="en-US" sz="1200" dirty="0"/>
              <a:t> </a:t>
            </a:r>
            <a:r>
              <a:rPr lang="en-US" sz="1200" baseline="30000" dirty="0"/>
              <a:t>1,2</a:t>
            </a:r>
            <a:r>
              <a:rPr lang="en-US" sz="1200" dirty="0"/>
              <a:t>:</a:t>
            </a:r>
            <a:endParaRPr lang="en-GB" sz="1200" dirty="0"/>
          </a:p>
          <a:p>
            <a:r>
              <a:rPr lang="en-US" sz="1200" dirty="0"/>
              <a:t> </a:t>
            </a:r>
          </a:p>
          <a:p>
            <a:endParaRPr lang="en-GB" sz="1200" dirty="0"/>
          </a:p>
          <a:p>
            <a:r>
              <a:rPr lang="en-US" sz="1200" dirty="0"/>
              <a:t> Where p</a:t>
            </a:r>
            <a:r>
              <a:rPr lang="en-US" sz="1200" baseline="-25000" dirty="0"/>
              <a:t>2</a:t>
            </a:r>
            <a:r>
              <a:rPr lang="en-US" sz="1200" dirty="0"/>
              <a:t> is the proportion of events observed before and after the lag-time respectively.</a:t>
            </a:r>
          </a:p>
          <a:p>
            <a:r>
              <a:rPr lang="en-US" sz="1200" dirty="0">
                <a:solidFill>
                  <a:schemeClr val="accent1"/>
                </a:solidFill>
              </a:rPr>
              <a:t>Therefore power will increase as p</a:t>
            </a:r>
            <a:r>
              <a:rPr lang="en-US" sz="1200" baseline="-25000" dirty="0">
                <a:solidFill>
                  <a:schemeClr val="accent1"/>
                </a:solidFill>
              </a:rPr>
              <a:t>2</a:t>
            </a:r>
            <a:r>
              <a:rPr lang="en-US" sz="1200" dirty="0">
                <a:solidFill>
                  <a:schemeClr val="accent1"/>
                </a:solidFill>
              </a:rPr>
              <a:t> increases </a:t>
            </a:r>
            <a:endParaRPr lang="en-GB" sz="1200" dirty="0">
              <a:solidFill>
                <a:schemeClr val="accent1"/>
              </a:solidFill>
            </a:endParaRPr>
          </a:p>
          <a:p>
            <a:r>
              <a:rPr lang="en-US" sz="1200" dirty="0"/>
              <a:t> </a:t>
            </a:r>
            <a:endParaRPr lang="en-GB" sz="1200" dirty="0"/>
          </a:p>
          <a:p>
            <a:r>
              <a:rPr lang="en-US" sz="1200" dirty="0"/>
              <a:t>Then assume patients are recruited according to</a:t>
            </a:r>
            <a:r>
              <a:rPr lang="en-US" sz="1200" baseline="30000" dirty="0"/>
              <a:t>3</a:t>
            </a:r>
            <a:r>
              <a:rPr lang="en-US" sz="1200" dirty="0"/>
              <a:t>:                        k=2 often approximates reality well </a:t>
            </a:r>
            <a:endParaRPr lang="en-GB" sz="1200" dirty="0"/>
          </a:p>
          <a:p>
            <a:r>
              <a:rPr lang="en-US" sz="1200" dirty="0"/>
              <a:t>For a given follow-up:</a:t>
            </a:r>
          </a:p>
          <a:p>
            <a:endParaRPr lang="en-US" sz="1200" dirty="0"/>
          </a:p>
          <a:p>
            <a:endParaRPr lang="en-US" sz="1200" dirty="0"/>
          </a:p>
          <a:p>
            <a:r>
              <a:rPr lang="en-US" sz="1200" dirty="0"/>
              <a:t>       </a:t>
            </a:r>
          </a:p>
          <a:p>
            <a:r>
              <a:rPr lang="en-US" sz="1200" dirty="0"/>
              <a:t>      can then be calculated and together with n, the total no. of events, the following can be re-arranged to estimate power</a:t>
            </a:r>
          </a:p>
          <a:p>
            <a:endParaRPr lang="en-US" sz="1200" dirty="0"/>
          </a:p>
          <a:p>
            <a:endParaRPr lang="en-US" sz="1200" dirty="0"/>
          </a:p>
          <a:p>
            <a:r>
              <a:rPr lang="en-US" sz="1200" dirty="0"/>
              <a:t>Where r= </a:t>
            </a:r>
            <a:r>
              <a:rPr lang="en-US" sz="1200" dirty="0" err="1"/>
              <a:t>randomisation</a:t>
            </a:r>
            <a:r>
              <a:rPr lang="en-US" sz="1200" dirty="0"/>
              <a:t> ratio (</a:t>
            </a:r>
            <a:r>
              <a:rPr lang="en-US" sz="1200" dirty="0" err="1"/>
              <a:t>eg</a:t>
            </a:r>
            <a:r>
              <a:rPr lang="en-US" sz="1200" dirty="0"/>
              <a:t> r=1 with 1:1 </a:t>
            </a:r>
            <a:r>
              <a:rPr lang="en-US" sz="1200" dirty="0" err="1"/>
              <a:t>randomisation</a:t>
            </a:r>
            <a:r>
              <a:rPr lang="en-US" sz="1200" dirty="0"/>
              <a:t>) </a:t>
            </a:r>
            <a:endParaRPr lang="en-GB" dirty="0"/>
          </a:p>
          <a:p>
            <a:endParaRPr lang="en-GB" dirty="0"/>
          </a:p>
        </p:txBody>
      </p:sp>
      <p:pic>
        <p:nvPicPr>
          <p:cNvPr id="80903" name="Picture 7"/>
          <p:cNvPicPr>
            <a:picLocks noChangeAspect="1" noChangeArrowheads="1"/>
          </p:cNvPicPr>
          <p:nvPr/>
        </p:nvPicPr>
        <p:blipFill>
          <a:blip r:embed="rId2"/>
          <a:srcRect/>
          <a:stretch>
            <a:fillRect/>
          </a:stretch>
        </p:blipFill>
        <p:spPr bwMode="auto">
          <a:xfrm>
            <a:off x="1910364" y="2971797"/>
            <a:ext cx="4117902" cy="584560"/>
          </a:xfrm>
          <a:prstGeom prst="rect">
            <a:avLst/>
          </a:prstGeom>
          <a:noFill/>
          <a:ln w="9525">
            <a:noFill/>
            <a:miter lim="800000"/>
            <a:headEnd/>
            <a:tailEnd/>
          </a:ln>
        </p:spPr>
      </p:pic>
      <p:pic>
        <p:nvPicPr>
          <p:cNvPr id="80899" name="Picture 3"/>
          <p:cNvPicPr>
            <a:picLocks noChangeAspect="1" noChangeArrowheads="1"/>
          </p:cNvPicPr>
          <p:nvPr/>
        </p:nvPicPr>
        <p:blipFill>
          <a:blip r:embed="rId3"/>
          <a:srcRect/>
          <a:stretch>
            <a:fillRect/>
          </a:stretch>
        </p:blipFill>
        <p:spPr bwMode="auto">
          <a:xfrm>
            <a:off x="476914" y="1693320"/>
            <a:ext cx="2111043" cy="337480"/>
          </a:xfrm>
          <a:prstGeom prst="rect">
            <a:avLst/>
          </a:prstGeom>
          <a:noFill/>
          <a:ln w="9525">
            <a:noFill/>
            <a:miter lim="800000"/>
            <a:headEnd/>
            <a:tailEnd/>
          </a:ln>
        </p:spPr>
      </p:pic>
      <p:sp>
        <p:nvSpPr>
          <p:cNvPr id="2" name="Title 1"/>
          <p:cNvSpPr>
            <a:spLocks noGrp="1"/>
          </p:cNvSpPr>
          <p:nvPr>
            <p:ph type="title"/>
          </p:nvPr>
        </p:nvSpPr>
        <p:spPr/>
        <p:txBody>
          <a:bodyPr/>
          <a:lstStyle/>
          <a:p>
            <a:r>
              <a:rPr lang="en-GB" sz="2000" dirty="0"/>
              <a:t>Sizing with a delayed treatment effect – for future reference</a:t>
            </a:r>
          </a:p>
        </p:txBody>
      </p:sp>
      <p:sp>
        <p:nvSpPr>
          <p:cNvPr id="4" name="Slide Number Placeholder 3"/>
          <p:cNvSpPr>
            <a:spLocks noGrp="1"/>
          </p:cNvSpPr>
          <p:nvPr>
            <p:ph type="sldNum" sz="quarter" idx="4"/>
          </p:nvPr>
        </p:nvSpPr>
        <p:spPr/>
        <p:txBody>
          <a:bodyPr/>
          <a:lstStyle/>
          <a:p>
            <a:fld id="{3C4F54F3-C349-4609-AFEE-01462D5C7942}" type="slidenum">
              <a:rPr lang="en-GB" smtClean="0"/>
              <a:pPr/>
              <a:t>19</a:t>
            </a:fld>
            <a:endParaRPr lang="en-GB" dirty="0"/>
          </a:p>
        </p:txBody>
      </p:sp>
      <p:pic>
        <p:nvPicPr>
          <p:cNvPr id="80900" name="Picture 4"/>
          <p:cNvPicPr>
            <a:picLocks noChangeAspect="1" noChangeArrowheads="1"/>
          </p:cNvPicPr>
          <p:nvPr/>
        </p:nvPicPr>
        <p:blipFill>
          <a:blip r:embed="rId4"/>
          <a:srcRect/>
          <a:stretch>
            <a:fillRect/>
          </a:stretch>
        </p:blipFill>
        <p:spPr bwMode="auto">
          <a:xfrm>
            <a:off x="773644" y="3744059"/>
            <a:ext cx="3482643" cy="572803"/>
          </a:xfrm>
          <a:prstGeom prst="rect">
            <a:avLst/>
          </a:prstGeom>
          <a:noFill/>
          <a:ln w="9525">
            <a:noFill/>
            <a:miter lim="800000"/>
            <a:headEnd/>
            <a:tailEnd/>
          </a:ln>
        </p:spPr>
      </p:pic>
      <p:pic>
        <p:nvPicPr>
          <p:cNvPr id="80902" name="Picture 6"/>
          <p:cNvPicPr>
            <a:picLocks noChangeAspect="1" noChangeArrowheads="1"/>
          </p:cNvPicPr>
          <p:nvPr/>
        </p:nvPicPr>
        <p:blipFill>
          <a:blip r:embed="rId5"/>
          <a:srcRect/>
          <a:stretch>
            <a:fillRect/>
          </a:stretch>
        </p:blipFill>
        <p:spPr bwMode="auto">
          <a:xfrm>
            <a:off x="3735994" y="2377009"/>
            <a:ext cx="950741" cy="611717"/>
          </a:xfrm>
          <a:prstGeom prst="rect">
            <a:avLst/>
          </a:prstGeom>
          <a:noFill/>
          <a:ln w="9525">
            <a:noFill/>
            <a:miter lim="800000"/>
            <a:headEnd/>
            <a:tailEnd/>
          </a:ln>
        </p:spPr>
      </p:pic>
      <p:sp>
        <p:nvSpPr>
          <p:cNvPr id="12" name="Rectangle 11"/>
          <p:cNvSpPr/>
          <p:nvPr/>
        </p:nvSpPr>
        <p:spPr>
          <a:xfrm>
            <a:off x="555293" y="4562606"/>
            <a:ext cx="8072239" cy="577081"/>
          </a:xfrm>
          <a:prstGeom prst="rect">
            <a:avLst/>
          </a:prstGeom>
        </p:spPr>
        <p:txBody>
          <a:bodyPr wrap="square">
            <a:spAutoFit/>
          </a:bodyPr>
          <a:lstStyle/>
          <a:p>
            <a:r>
              <a:rPr lang="en-US" sz="1050" i="1" baseline="30000" dirty="0"/>
              <a:t>1</a:t>
            </a:r>
            <a:r>
              <a:rPr lang="en-US" sz="1050" i="1" dirty="0"/>
              <a:t> </a:t>
            </a:r>
            <a:r>
              <a:rPr lang="en-GB" sz="1050" dirty="0" err="1"/>
              <a:t>Kalbfleisch</a:t>
            </a:r>
            <a:r>
              <a:rPr lang="en-GB" sz="1050" dirty="0"/>
              <a:t>, J. D., and Prentice, R. L. (1981), “Estimation of the Average Hazard Ratio”, </a:t>
            </a:r>
            <a:r>
              <a:rPr lang="en-GB" sz="1050" i="1" dirty="0" err="1"/>
              <a:t>Biometrika</a:t>
            </a:r>
            <a:r>
              <a:rPr lang="en-GB" sz="1050" i="1" dirty="0"/>
              <a:t>, 68, 105-112. </a:t>
            </a:r>
            <a:endParaRPr lang="en-US" sz="1050" i="1" dirty="0"/>
          </a:p>
          <a:p>
            <a:r>
              <a:rPr lang="en-US" sz="1050" i="1" baseline="30000" dirty="0"/>
              <a:t>2</a:t>
            </a:r>
            <a:r>
              <a:rPr lang="en-US" sz="1050" i="1" dirty="0"/>
              <a:t> </a:t>
            </a:r>
            <a:r>
              <a:rPr lang="en-GB" sz="1050" dirty="0" err="1"/>
              <a:t>Schemper</a:t>
            </a:r>
            <a:r>
              <a:rPr lang="en-GB" sz="1050" dirty="0"/>
              <a:t>, M. (1992), “Cox Analysis of Survival Data with Non-Proportional Hazard Functions”, </a:t>
            </a:r>
            <a:r>
              <a:rPr lang="en-GB" sz="1050" i="1" dirty="0"/>
              <a:t>The Statistician, 41, 455-465.</a:t>
            </a:r>
          </a:p>
          <a:p>
            <a:r>
              <a:rPr lang="en-GB" sz="1050" i="1" baseline="30000" dirty="0"/>
              <a:t>3</a:t>
            </a:r>
            <a:r>
              <a:rPr lang="en-GB" sz="1050" i="1" dirty="0"/>
              <a:t> Carroll KJ  </a:t>
            </a:r>
            <a:r>
              <a:rPr lang="en-GB" sz="1050" dirty="0"/>
              <a:t>(2009), </a:t>
            </a:r>
            <a:r>
              <a:rPr lang="en-GB" sz="1050" i="1" dirty="0"/>
              <a:t>Pharmaceutical Statistics, 8, 333–345.   A closed form solution is presented with T=0, exponential and integer k  </a:t>
            </a:r>
          </a:p>
        </p:txBody>
      </p:sp>
      <p:pic>
        <p:nvPicPr>
          <p:cNvPr id="97283" name="Picture 3"/>
          <p:cNvPicPr>
            <a:picLocks noChangeAspect="1" noChangeArrowheads="1"/>
          </p:cNvPicPr>
          <p:nvPr/>
        </p:nvPicPr>
        <p:blipFill>
          <a:blip r:embed="rId6"/>
          <a:srcRect/>
          <a:stretch>
            <a:fillRect/>
          </a:stretch>
        </p:blipFill>
        <p:spPr bwMode="auto">
          <a:xfrm>
            <a:off x="299377" y="3497088"/>
            <a:ext cx="253470" cy="24697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515665" y="1715132"/>
            <a:ext cx="4728486" cy="3018194"/>
          </a:xfrm>
          <a:prstGeom prst="rect">
            <a:avLst/>
          </a:prstGeom>
        </p:spPr>
      </p:pic>
      <p:sp>
        <p:nvSpPr>
          <p:cNvPr id="2" name="Text Placeholder 1"/>
          <p:cNvSpPr>
            <a:spLocks noGrp="1"/>
          </p:cNvSpPr>
          <p:nvPr>
            <p:ph type="body" sz="quarter" idx="11"/>
          </p:nvPr>
        </p:nvSpPr>
        <p:spPr>
          <a:xfrm>
            <a:off x="237599" y="786843"/>
            <a:ext cx="8456127" cy="1620000"/>
          </a:xfrm>
        </p:spPr>
        <p:txBody>
          <a:bodyPr/>
          <a:lstStyle/>
          <a:p>
            <a:pPr>
              <a:buFont typeface="Arial" pitchFamily="34" charset="0"/>
              <a:buChar char="•"/>
            </a:pPr>
            <a:r>
              <a:rPr lang="en-GB" dirty="0"/>
              <a:t>  </a:t>
            </a:r>
            <a:r>
              <a:rPr lang="en-GB" dirty="0">
                <a:solidFill>
                  <a:srgbClr val="002060"/>
                </a:solidFill>
              </a:rPr>
              <a:t>As predicted by biology, one of the earliest results suggested a delayed effect</a:t>
            </a:r>
          </a:p>
          <a:p>
            <a:pPr>
              <a:buFont typeface="Arial" pitchFamily="34" charset="0"/>
              <a:buChar char="•"/>
            </a:pPr>
            <a:r>
              <a:rPr lang="en-GB" dirty="0">
                <a:solidFill>
                  <a:srgbClr val="002060"/>
                </a:solidFill>
              </a:rPr>
              <a:t>  This raised fundamental questions about the design and analysis of data from this class, especially for situations where the treatment effect was not so large</a:t>
            </a:r>
          </a:p>
        </p:txBody>
      </p:sp>
      <p:sp>
        <p:nvSpPr>
          <p:cNvPr id="4" name="Slide Number Placeholder 3"/>
          <p:cNvSpPr>
            <a:spLocks noGrp="1"/>
          </p:cNvSpPr>
          <p:nvPr>
            <p:ph type="sldNum" sz="quarter" idx="4"/>
          </p:nvPr>
        </p:nvSpPr>
        <p:spPr/>
        <p:txBody>
          <a:bodyPr/>
          <a:lstStyle/>
          <a:p>
            <a:fld id="{3C4F54F3-C349-4609-AFEE-01462D5C7942}" type="slidenum">
              <a:rPr lang="en-GB" smtClean="0"/>
              <a:pPr/>
              <a:t>2</a:t>
            </a:fld>
            <a:endParaRPr lang="en-GB" dirty="0"/>
          </a:p>
        </p:txBody>
      </p:sp>
      <p:sp>
        <p:nvSpPr>
          <p:cNvPr id="5" name="Title 4"/>
          <p:cNvSpPr>
            <a:spLocks noGrp="1"/>
          </p:cNvSpPr>
          <p:nvPr>
            <p:ph type="title"/>
          </p:nvPr>
        </p:nvSpPr>
        <p:spPr/>
        <p:txBody>
          <a:bodyPr/>
          <a:lstStyle/>
          <a:p>
            <a:r>
              <a:rPr lang="en-GB" dirty="0"/>
              <a:t>Justifiably huge excitement about a new class of agents</a:t>
            </a:r>
          </a:p>
        </p:txBody>
      </p:sp>
      <p:pic>
        <p:nvPicPr>
          <p:cNvPr id="8" name="Picture 2"/>
          <p:cNvPicPr>
            <a:picLocks noChangeAspect="1" noChangeArrowheads="1"/>
          </p:cNvPicPr>
          <p:nvPr/>
        </p:nvPicPr>
        <p:blipFill>
          <a:blip r:embed="rId3" cstate="print"/>
          <a:srcRect l="20595" t="25524" r="41429" b="52886"/>
          <a:stretch>
            <a:fillRect/>
          </a:stretch>
        </p:blipFill>
        <p:spPr bwMode="auto">
          <a:xfrm>
            <a:off x="5330777" y="2154382"/>
            <a:ext cx="3639262" cy="1143000"/>
          </a:xfrm>
          <a:prstGeom prst="rect">
            <a:avLst/>
          </a:prstGeom>
          <a:noFill/>
          <a:ln w="9525">
            <a:noFill/>
            <a:miter lim="800000"/>
            <a:headEnd/>
            <a:tailEnd/>
          </a:ln>
        </p:spPr>
      </p:pic>
      <p:sp>
        <p:nvSpPr>
          <p:cNvPr id="9" name="Rectangle 4"/>
          <p:cNvSpPr txBox="1">
            <a:spLocks noChangeArrowheads="1"/>
          </p:cNvSpPr>
          <p:nvPr/>
        </p:nvSpPr>
        <p:spPr bwMode="auto">
          <a:xfrm>
            <a:off x="7150408" y="4136824"/>
            <a:ext cx="3704609" cy="363537"/>
          </a:xfrm>
          <a:prstGeom prst="rect">
            <a:avLst/>
          </a:prstGeom>
          <a:noFill/>
          <a:ln cap="flat">
            <a:round/>
            <a:headEnd/>
            <a:tailEnd/>
          </a:ln>
        </p:spPr>
        <p:txBody>
          <a:bodyPr vert="horz" wrap="square" lIns="0" tIns="13607" rIns="0" bIns="0" numCol="1" anchor="ctr"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 pos="3619500" algn="l"/>
              </a:tabLst>
              <a:defRPr/>
            </a:pPr>
            <a:r>
              <a:rPr kumimoji="0" lang="en-US" sz="1000" i="0" u="none" strike="noStrike" kern="1200" cap="none" spc="0" normalizeH="0" baseline="0" noProof="0" dirty="0">
                <a:ln>
                  <a:noFill/>
                </a:ln>
                <a:effectLst/>
                <a:uLnTx/>
                <a:uFillTx/>
                <a:latin typeface="Arial" pitchFamily="34" charset="0"/>
                <a:ea typeface="+mj-ea"/>
                <a:cs typeface="Arial Unicode MS" pitchFamily="32" charset="0"/>
              </a:rPr>
              <a:t>C Robert et al. N </a:t>
            </a:r>
            <a:r>
              <a:rPr kumimoji="0" lang="en-US" sz="1000" i="0" u="none" strike="noStrike" kern="1200" cap="none" spc="0" normalizeH="0" baseline="0" noProof="0" dirty="0" err="1">
                <a:ln>
                  <a:noFill/>
                </a:ln>
                <a:effectLst/>
                <a:uLnTx/>
                <a:uFillTx/>
                <a:latin typeface="Arial" pitchFamily="34" charset="0"/>
                <a:ea typeface="+mj-ea"/>
                <a:cs typeface="Arial Unicode MS" pitchFamily="32" charset="0"/>
              </a:rPr>
              <a:t>Engl</a:t>
            </a:r>
            <a:r>
              <a:rPr kumimoji="0" lang="en-US" sz="1000" i="0" u="none" strike="noStrike" kern="1200" cap="none" spc="0" normalizeH="0" baseline="0" noProof="0" dirty="0">
                <a:ln>
                  <a:noFill/>
                </a:ln>
                <a:effectLst/>
                <a:uLnTx/>
                <a:uFillTx/>
                <a:latin typeface="Arial" pitchFamily="34" charset="0"/>
                <a:ea typeface="+mj-ea"/>
                <a:cs typeface="Arial Unicode MS" pitchFamily="32" charset="0"/>
              </a:rPr>
              <a:t> J Med </a:t>
            </a:r>
          </a:p>
          <a:p>
            <a:pPr marL="0" marR="0" lvl="0" indent="0" algn="l" defTabSz="4572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 pos="3619500" algn="l"/>
              </a:tabLst>
              <a:defRPr/>
            </a:pPr>
            <a:r>
              <a:rPr kumimoji="0" lang="en-US" sz="1000" i="0" u="none" strike="noStrike" kern="1200" cap="none" spc="0" normalizeH="0" baseline="0" noProof="0" dirty="0">
                <a:ln>
                  <a:noFill/>
                </a:ln>
                <a:effectLst/>
                <a:uLnTx/>
                <a:uFillTx/>
                <a:latin typeface="Arial" pitchFamily="34" charset="0"/>
                <a:ea typeface="+mj-ea"/>
                <a:cs typeface="Arial Unicode MS" pitchFamily="32" charset="0"/>
              </a:rPr>
              <a:t>2015;372:320-330.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survival curves with T=0 and 2</a:t>
            </a:r>
          </a:p>
        </p:txBody>
      </p:sp>
      <p:sp>
        <p:nvSpPr>
          <p:cNvPr id="4" name="Slide Number Placeholder 3"/>
          <p:cNvSpPr>
            <a:spLocks noGrp="1"/>
          </p:cNvSpPr>
          <p:nvPr>
            <p:ph type="sldNum" sz="quarter" idx="4"/>
          </p:nvPr>
        </p:nvSpPr>
        <p:spPr/>
        <p:txBody>
          <a:bodyPr/>
          <a:lstStyle/>
          <a:p>
            <a:fld id="{3C4F54F3-C349-4609-AFEE-01462D5C7942}" type="slidenum">
              <a:rPr lang="en-GB" smtClean="0"/>
              <a:pPr/>
              <a:t>20</a:t>
            </a:fld>
            <a:endParaRPr lang="en-GB" dirty="0"/>
          </a:p>
        </p:txBody>
      </p:sp>
      <p:pic>
        <p:nvPicPr>
          <p:cNvPr id="5" name="Picture 4"/>
          <p:cNvPicPr/>
          <p:nvPr/>
        </p:nvPicPr>
        <p:blipFill>
          <a:blip r:embed="rId2" cstate="print"/>
          <a:stretch>
            <a:fillRect/>
          </a:stretch>
        </p:blipFill>
        <p:spPr>
          <a:xfrm>
            <a:off x="1219211" y="900507"/>
            <a:ext cx="5974292" cy="3816638"/>
          </a:xfrm>
          <a:prstGeom prst="rect">
            <a:avLst/>
          </a:prstGeom>
        </p:spPr>
      </p:pic>
      <p:sp>
        <p:nvSpPr>
          <p:cNvPr id="6" name="TextBox 5"/>
          <p:cNvSpPr txBox="1"/>
          <p:nvPr/>
        </p:nvSpPr>
        <p:spPr>
          <a:xfrm rot="10800000" flipV="1">
            <a:off x="714375" y="1458282"/>
            <a:ext cx="1600200" cy="646331"/>
          </a:xfrm>
          <a:prstGeom prst="rect">
            <a:avLst/>
          </a:prstGeom>
          <a:solidFill>
            <a:schemeClr val="accent4">
              <a:lumMod val="20000"/>
              <a:lumOff val="80000"/>
              <a:alpha val="73000"/>
            </a:schemeClr>
          </a:solidFill>
          <a:effectLst>
            <a:outerShdw blurRad="50800" dist="38100" dir="2700000" algn="tl" rotWithShape="0">
              <a:prstClr val="black">
                <a:alpha val="40000"/>
              </a:prstClr>
            </a:outerShdw>
          </a:effectLst>
        </p:spPr>
        <p:txBody>
          <a:bodyPr wrap="square" rtlCol="0">
            <a:spAutoFit/>
          </a:bodyPr>
          <a:lstStyle/>
          <a:p>
            <a:pPr algn="ctr"/>
            <a:r>
              <a:rPr lang="en-GB" dirty="0">
                <a:solidFill>
                  <a:prstClr val="black"/>
                </a:solidFill>
                <a:latin typeface="Calibri"/>
              </a:rPr>
              <a:t>HR=1 before</a:t>
            </a:r>
          </a:p>
          <a:p>
            <a:pPr algn="ctr"/>
            <a:r>
              <a:rPr lang="en-GB" dirty="0">
                <a:solidFill>
                  <a:prstClr val="black"/>
                </a:solidFill>
                <a:latin typeface="Calibri"/>
              </a:rPr>
              <a:t>separation</a:t>
            </a:r>
          </a:p>
        </p:txBody>
      </p:sp>
      <p:sp>
        <p:nvSpPr>
          <p:cNvPr id="7" name="TextBox 6"/>
          <p:cNvSpPr txBox="1"/>
          <p:nvPr/>
        </p:nvSpPr>
        <p:spPr>
          <a:xfrm>
            <a:off x="4715250" y="2277256"/>
            <a:ext cx="2209800" cy="646331"/>
          </a:xfrm>
          <a:prstGeom prst="rect">
            <a:avLst/>
          </a:prstGeom>
          <a:solidFill>
            <a:schemeClr val="accent3">
              <a:lumMod val="20000"/>
              <a:lumOff val="80000"/>
              <a:alpha val="64000"/>
            </a:schemeClr>
          </a:solidFill>
          <a:effectLst>
            <a:outerShdw blurRad="50800" dist="38100" dir="2700000" algn="tl" rotWithShape="0">
              <a:prstClr val="black">
                <a:alpha val="40000"/>
              </a:prstClr>
            </a:outerShdw>
          </a:effectLst>
        </p:spPr>
        <p:txBody>
          <a:bodyPr wrap="square" rtlCol="0">
            <a:spAutoFit/>
          </a:bodyPr>
          <a:lstStyle/>
          <a:p>
            <a:pPr algn="ctr"/>
            <a:r>
              <a:rPr lang="en-GB" dirty="0">
                <a:solidFill>
                  <a:prstClr val="black"/>
                </a:solidFill>
                <a:latin typeface="Calibri"/>
              </a:rPr>
              <a:t>HR=0.5 after separation</a:t>
            </a:r>
          </a:p>
        </p:txBody>
      </p:sp>
      <p:sp>
        <p:nvSpPr>
          <p:cNvPr id="8" name="TextBox 7"/>
          <p:cNvSpPr txBox="1"/>
          <p:nvPr/>
        </p:nvSpPr>
        <p:spPr>
          <a:xfrm>
            <a:off x="3008633" y="1135117"/>
            <a:ext cx="2209800" cy="646331"/>
          </a:xfrm>
          <a:prstGeom prst="rect">
            <a:avLst/>
          </a:prstGeom>
          <a:solidFill>
            <a:schemeClr val="accent1">
              <a:lumMod val="20000"/>
              <a:lumOff val="80000"/>
              <a:alpha val="45000"/>
            </a:schemeClr>
          </a:solidFill>
          <a:effectLst>
            <a:outerShdw blurRad="50800" dist="38100" dir="2700000" algn="tl" rotWithShape="0">
              <a:prstClr val="black">
                <a:alpha val="40000"/>
              </a:prstClr>
            </a:outerShdw>
          </a:effectLst>
        </p:spPr>
        <p:txBody>
          <a:bodyPr wrap="square" rtlCol="0">
            <a:spAutoFit/>
          </a:bodyPr>
          <a:lstStyle/>
          <a:p>
            <a:pPr algn="ctr"/>
            <a:r>
              <a:rPr lang="en-GB" dirty="0">
                <a:solidFill>
                  <a:prstClr val="black"/>
                </a:solidFill>
                <a:latin typeface="Calibri"/>
              </a:rPr>
              <a:t>HR=0.5 without delayed separation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9600" y="70507"/>
            <a:ext cx="8415338" cy="383400"/>
          </a:xfrm>
        </p:spPr>
        <p:txBody>
          <a:bodyPr/>
          <a:lstStyle/>
          <a:p>
            <a:r>
              <a:rPr lang="en-GB" sz="3200" dirty="0">
                <a:solidFill>
                  <a:schemeClr val="accent1"/>
                </a:solidFill>
              </a:rPr>
              <a:t>Adverse impact on power if delay is not accounted for</a:t>
            </a:r>
            <a:endParaRPr lang="en-US" sz="3200" dirty="0">
              <a:solidFill>
                <a:schemeClr val="accent1"/>
              </a:solidFill>
            </a:endParaRPr>
          </a:p>
        </p:txBody>
      </p:sp>
      <p:sp>
        <p:nvSpPr>
          <p:cNvPr id="8" name="TextBox 7"/>
          <p:cNvSpPr txBox="1"/>
          <p:nvPr/>
        </p:nvSpPr>
        <p:spPr>
          <a:xfrm>
            <a:off x="1295400" y="4324365"/>
            <a:ext cx="6781800" cy="646331"/>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a:solidFill>
                  <a:schemeClr val="tx1"/>
                </a:solidFill>
              </a:rPr>
              <a:t>1:1 randomization;  assumes e/0.71 patients are recruited where e = no. of events  </a:t>
            </a:r>
          </a:p>
          <a:p>
            <a:r>
              <a:rPr lang="en-US" sz="1200" dirty="0">
                <a:solidFill>
                  <a:schemeClr val="tx1"/>
                </a:solidFill>
              </a:rPr>
              <a:t>Fixed 15 months accrual time (uniform);  </a:t>
            </a:r>
          </a:p>
          <a:p>
            <a:r>
              <a:rPr lang="en-US" sz="1200" dirty="0">
                <a:solidFill>
                  <a:schemeClr val="tx1"/>
                </a:solidFill>
              </a:rPr>
              <a:t>Median OS (control)=7 months; 2-sided type I error =0.05; </a:t>
            </a:r>
          </a:p>
        </p:txBody>
      </p:sp>
      <p:sp>
        <p:nvSpPr>
          <p:cNvPr id="7" name="Slide Number Placeholder 6"/>
          <p:cNvSpPr>
            <a:spLocks noGrp="1"/>
          </p:cNvSpPr>
          <p:nvPr>
            <p:ph type="sldNum" sz="quarter" idx="14"/>
          </p:nvPr>
        </p:nvSpPr>
        <p:spPr/>
        <p:txBody>
          <a:bodyPr/>
          <a:lstStyle/>
          <a:p>
            <a:pPr>
              <a:defRPr/>
            </a:pPr>
            <a:fld id="{1748D8EB-9301-403A-889B-E8DDB32CFF4A}" type="slidenum">
              <a:rPr lang="en-GB" smtClean="0"/>
              <a:pPr>
                <a:defRPr/>
              </a:pPr>
              <a:t>21</a:t>
            </a:fld>
            <a:endParaRPr lang="en-GB" dirty="0"/>
          </a:p>
        </p:txBody>
      </p:sp>
      <p:pic>
        <p:nvPicPr>
          <p:cNvPr id="205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1272125"/>
            <a:ext cx="8477250" cy="2857499"/>
          </a:xfrm>
          <a:prstGeom prst="rect">
            <a:avLst/>
          </a:prstGeom>
          <a:noFill/>
          <a:ln w="9525">
            <a:noFill/>
            <a:miter lim="800000"/>
            <a:headEnd/>
            <a:tailEnd/>
          </a:ln>
        </p:spPr>
      </p:pic>
      <p:sp>
        <p:nvSpPr>
          <p:cNvPr id="6" name="TextBox 5"/>
          <p:cNvSpPr txBox="1"/>
          <p:nvPr/>
        </p:nvSpPr>
        <p:spPr>
          <a:xfrm>
            <a:off x="5715000" y="4854865"/>
            <a:ext cx="2630785" cy="307777"/>
          </a:xfrm>
          <a:prstGeom prst="rect">
            <a:avLst/>
          </a:prstGeom>
          <a:noFill/>
        </p:spPr>
        <p:txBody>
          <a:bodyPr wrap="none" rtlCol="0">
            <a:spAutoFit/>
          </a:bodyPr>
          <a:lstStyle/>
          <a:p>
            <a:r>
              <a:rPr lang="en-GB" sz="1400" dirty="0"/>
              <a:t>Simulations by Wenmei Huang</a:t>
            </a:r>
          </a:p>
        </p:txBody>
      </p:sp>
    </p:spTree>
    <p:extLst>
      <p:ext uri="{BB962C8B-B14F-4D97-AF65-F5344CB8AC3E}">
        <p14:creationId xmlns:p14="http://schemas.microsoft.com/office/powerpoint/2010/main" val="1445627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36537" y="616114"/>
            <a:ext cx="7056000" cy="837362"/>
          </a:xfrm>
        </p:spPr>
        <p:txBody>
          <a:bodyPr/>
          <a:lstStyle/>
          <a:p>
            <a:r>
              <a:rPr lang="en-GB" dirty="0"/>
              <a:t>With </a:t>
            </a:r>
            <a:r>
              <a:rPr lang="en-GB" dirty="0" err="1"/>
              <a:t>NPH</a:t>
            </a:r>
            <a:r>
              <a:rPr lang="en-GB" dirty="0"/>
              <a:t> power increases as proportion of events that occur after time-lag increases </a:t>
            </a:r>
          </a:p>
        </p:txBody>
      </p:sp>
      <p:sp>
        <p:nvSpPr>
          <p:cNvPr id="2" name="Slide Number Placeholder 1"/>
          <p:cNvSpPr>
            <a:spLocks noGrp="1"/>
          </p:cNvSpPr>
          <p:nvPr>
            <p:ph type="sldNum" sz="quarter" idx="4"/>
          </p:nvPr>
        </p:nvSpPr>
        <p:spPr>
          <a:prstGeom prst="rect">
            <a:avLst/>
          </a:prstGeom>
        </p:spPr>
        <p:txBody>
          <a:bodyPr/>
          <a:lstStyle/>
          <a:p>
            <a:pPr>
              <a:defRPr/>
            </a:pPr>
            <a:fld id="{1748D8EB-9301-403A-889B-E8DDB32CFF4A}" type="slidenum">
              <a:rPr lang="en-GB" smtClean="0"/>
              <a:pPr>
                <a:defRPr/>
              </a:pPr>
              <a:t>22</a:t>
            </a:fld>
            <a:endParaRPr lang="en-GB" dirty="0"/>
          </a:p>
        </p:txBody>
      </p:sp>
      <p:sp>
        <p:nvSpPr>
          <p:cNvPr id="7" name="Title 6"/>
          <p:cNvSpPr>
            <a:spLocks noGrp="1"/>
          </p:cNvSpPr>
          <p:nvPr>
            <p:ph type="title"/>
          </p:nvPr>
        </p:nvSpPr>
        <p:spPr/>
        <p:txBody>
          <a:bodyPr/>
          <a:lstStyle/>
          <a:p>
            <a:pPr lvl="0"/>
            <a:r>
              <a:rPr lang="en-US" kern="0" dirty="0">
                <a:solidFill>
                  <a:schemeClr val="tx2"/>
                </a:solidFill>
              </a:rPr>
              <a:t>Unlike PH, power dependent on maturity </a:t>
            </a:r>
            <a:br>
              <a:rPr lang="en-US" kern="0" dirty="0">
                <a:solidFill>
                  <a:schemeClr val="tx2"/>
                </a:solidFill>
              </a:rPr>
            </a:br>
            <a:endParaRPr lang="en-GB" dirty="0"/>
          </a:p>
        </p:txBody>
      </p:sp>
      <p:sp>
        <p:nvSpPr>
          <p:cNvPr id="10" name="Content Placeholder 9"/>
          <p:cNvSpPr>
            <a:spLocks noGrp="1"/>
          </p:cNvSpPr>
          <p:nvPr>
            <p:ph idx="15"/>
          </p:nvPr>
        </p:nvSpPr>
        <p:spPr>
          <a:xfrm>
            <a:off x="601133" y="4111698"/>
            <a:ext cx="7721599" cy="1444752"/>
          </a:xfrm>
        </p:spPr>
        <p:txBody>
          <a:bodyPr/>
          <a:lstStyle/>
          <a:p>
            <a:pPr marL="0" lvl="0" indent="0" defTabSz="914400" fontAlgn="base">
              <a:spcBef>
                <a:spcPct val="0"/>
              </a:spcBef>
              <a:spcAft>
                <a:spcPct val="0"/>
              </a:spcAft>
              <a:buClrTx/>
              <a:buNone/>
              <a:defRPr/>
            </a:pPr>
            <a:r>
              <a:rPr lang="en-US" sz="1600" kern="0" dirty="0"/>
              <a:t>PH -    H1: HR=0.6</a:t>
            </a:r>
          </a:p>
          <a:p>
            <a:pPr marL="0" lvl="0" indent="0" defTabSz="914400" fontAlgn="base">
              <a:spcBef>
                <a:spcPct val="0"/>
              </a:spcBef>
              <a:spcAft>
                <a:spcPct val="0"/>
              </a:spcAft>
              <a:buClrTx/>
              <a:buNone/>
              <a:defRPr/>
            </a:pPr>
            <a:r>
              <a:rPr lang="en-US" sz="1600" kern="0" dirty="0" err="1"/>
              <a:t>NPH</a:t>
            </a:r>
            <a:r>
              <a:rPr lang="en-US" sz="1600" kern="0" dirty="0"/>
              <a:t> – H1: HR=1 for t≤4, HR=0.4 for t&gt;4</a:t>
            </a:r>
          </a:p>
          <a:p>
            <a:pPr marL="0" lvl="0" indent="0" defTabSz="914400" fontAlgn="base">
              <a:spcBef>
                <a:spcPct val="0"/>
              </a:spcBef>
              <a:spcAft>
                <a:spcPct val="0"/>
              </a:spcAft>
              <a:buClrTx/>
              <a:buNone/>
              <a:defRPr/>
            </a:pPr>
            <a:r>
              <a:rPr lang="en-US" sz="1600" kern="0" dirty="0"/>
              <a:t>In this case, power coincides when trials have ~50% maturity e.g. 320 patients</a:t>
            </a:r>
          </a:p>
          <a:p>
            <a:endParaRPr lang="en-GB" dirty="0"/>
          </a:p>
        </p:txBody>
      </p:sp>
      <p:sp>
        <p:nvSpPr>
          <p:cNvPr id="6" name="Title 1"/>
          <p:cNvSpPr txBox="1">
            <a:spLocks/>
          </p:cNvSpPr>
          <p:nvPr/>
        </p:nvSpPr>
        <p:spPr>
          <a:xfrm>
            <a:off x="309600" y="205979"/>
            <a:ext cx="8415338" cy="383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2000" kern="0" baseline="0" dirty="0">
              <a:solidFill>
                <a:schemeClr val="tx2"/>
              </a:solidFill>
              <a:latin typeface="Arial" pitchFamily="34" charset="0"/>
              <a:ea typeface="+mj-ea"/>
              <a:cs typeface="Arial" pitchFamily="34" charset="0"/>
            </a:endParaRPr>
          </a:p>
        </p:txBody>
      </p:sp>
      <p:graphicFrame>
        <p:nvGraphicFramePr>
          <p:cNvPr id="11" name="Chart 10"/>
          <p:cNvGraphicFramePr/>
          <p:nvPr/>
        </p:nvGraphicFramePr>
        <p:xfrm>
          <a:off x="1157287" y="1148032"/>
          <a:ext cx="6301214" cy="31444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alternative approach to futility analyses maybe needed</a:t>
            </a:r>
          </a:p>
        </p:txBody>
      </p:sp>
      <p:sp>
        <p:nvSpPr>
          <p:cNvPr id="5" name="Text Placeholder 4"/>
          <p:cNvSpPr>
            <a:spLocks noGrp="1"/>
          </p:cNvSpPr>
          <p:nvPr>
            <p:ph type="body" sz="quarter" idx="11"/>
          </p:nvPr>
        </p:nvSpPr>
        <p:spPr>
          <a:xfrm>
            <a:off x="397928" y="1100678"/>
            <a:ext cx="8187271" cy="3191933"/>
          </a:xfrm>
        </p:spPr>
        <p:txBody>
          <a:bodyPr/>
          <a:lstStyle/>
          <a:p>
            <a:pPr>
              <a:buFont typeface="Arial" pitchFamily="34" charset="0"/>
              <a:buChar char="•"/>
            </a:pPr>
            <a:r>
              <a:rPr lang="en-GB" dirty="0"/>
              <a:t> For example, final analysis to be conducted with 194 events out of 274 patients (71% maturity) </a:t>
            </a:r>
            <a:r>
              <a:rPr lang="en-GB" baseline="30000" dirty="0"/>
              <a:t>1</a:t>
            </a:r>
            <a:r>
              <a:rPr lang="en-GB" dirty="0"/>
              <a:t> </a:t>
            </a:r>
          </a:p>
          <a:p>
            <a:pPr>
              <a:buFont typeface="Arial" pitchFamily="34" charset="0"/>
              <a:buChar char="•"/>
            </a:pPr>
            <a:endParaRPr lang="en-GB" sz="800" dirty="0"/>
          </a:p>
          <a:p>
            <a:pPr>
              <a:buFont typeface="Arial" pitchFamily="34" charset="0"/>
              <a:buChar char="•"/>
            </a:pPr>
            <a:r>
              <a:rPr lang="en-GB" dirty="0"/>
              <a:t> If the futility analysis</a:t>
            </a:r>
            <a:r>
              <a:rPr lang="en-GB" baseline="30000" dirty="0"/>
              <a:t>2</a:t>
            </a:r>
            <a:r>
              <a:rPr lang="en-GB" dirty="0"/>
              <a:t> is planned after 97 events, then either this analysis could be performed </a:t>
            </a:r>
          </a:p>
          <a:p>
            <a:pPr marL="571500" lvl="1" indent="-228600">
              <a:buFont typeface="+mj-lt"/>
              <a:buAutoNum type="alphaLcParenR"/>
            </a:pPr>
            <a:r>
              <a:rPr lang="en-GB" sz="1400" dirty="0"/>
              <a:t>After the first 97 events occur</a:t>
            </a:r>
          </a:p>
          <a:p>
            <a:pPr marL="571500" lvl="1" indent="-228600">
              <a:buFont typeface="+mj-lt"/>
              <a:buAutoNum type="alphaLcParenR"/>
            </a:pPr>
            <a:r>
              <a:rPr lang="en-GB" sz="1400" dirty="0">
                <a:solidFill>
                  <a:schemeClr val="accent1"/>
                </a:solidFill>
              </a:rPr>
              <a:t>Alternatively</a:t>
            </a:r>
            <a:r>
              <a:rPr lang="en-GB" sz="1400" dirty="0"/>
              <a:t>, only including, and after the first 97 events have occurred amongst the first 137 patients recruited (71% maturity same as final analysis)</a:t>
            </a:r>
          </a:p>
          <a:p>
            <a:pPr>
              <a:buFont typeface="Arial" pitchFamily="34" charset="0"/>
              <a:buChar char="•"/>
            </a:pPr>
            <a:endParaRPr lang="en-GB" sz="800" dirty="0"/>
          </a:p>
          <a:p>
            <a:pPr>
              <a:buFont typeface="Arial" pitchFamily="34" charset="0"/>
              <a:buChar char="•"/>
            </a:pPr>
            <a:r>
              <a:rPr lang="en-GB" dirty="0"/>
              <a:t> If T, the lag-time =2, then the probability of false negative is</a:t>
            </a:r>
          </a:p>
          <a:p>
            <a:pPr lvl="1">
              <a:buFont typeface="Arial" pitchFamily="34" charset="0"/>
              <a:buChar char="•"/>
            </a:pPr>
            <a:r>
              <a:rPr lang="en-GB" dirty="0"/>
              <a:t> </a:t>
            </a:r>
            <a:r>
              <a:rPr lang="en-GB" sz="1400" b="1" dirty="0">
                <a:solidFill>
                  <a:schemeClr val="accent1"/>
                </a:solidFill>
              </a:rPr>
              <a:t>11% for option a)</a:t>
            </a:r>
          </a:p>
          <a:p>
            <a:pPr lvl="1">
              <a:buFont typeface="Arial" pitchFamily="34" charset="0"/>
              <a:buChar char="•"/>
            </a:pPr>
            <a:r>
              <a:rPr lang="en-GB" sz="1400" b="1" dirty="0">
                <a:solidFill>
                  <a:schemeClr val="accent1"/>
                </a:solidFill>
              </a:rPr>
              <a:t> 5% for option b)</a:t>
            </a:r>
          </a:p>
          <a:p>
            <a:r>
              <a:rPr lang="en-GB" sz="2150" b="1" dirty="0">
                <a:solidFill>
                  <a:schemeClr val="accent1"/>
                </a:solidFill>
              </a:rPr>
              <a:t> </a:t>
            </a:r>
          </a:p>
        </p:txBody>
      </p:sp>
      <p:sp>
        <p:nvSpPr>
          <p:cNvPr id="6" name="Rectangle 5"/>
          <p:cNvSpPr/>
          <p:nvPr/>
        </p:nvSpPr>
        <p:spPr>
          <a:xfrm>
            <a:off x="555293" y="4562606"/>
            <a:ext cx="8072239" cy="415498"/>
          </a:xfrm>
          <a:prstGeom prst="rect">
            <a:avLst/>
          </a:prstGeom>
        </p:spPr>
        <p:txBody>
          <a:bodyPr wrap="square">
            <a:spAutoFit/>
          </a:bodyPr>
          <a:lstStyle/>
          <a:p>
            <a:r>
              <a:rPr lang="en-US" sz="1050" i="1" baseline="30000" dirty="0"/>
              <a:t>1 </a:t>
            </a:r>
            <a:r>
              <a:rPr lang="en-GB" sz="1050" dirty="0"/>
              <a:t>Median OS in the control arm of 7 months , 1:1 randomization; uniform accrual of 30 patients per month; target HR of 0.625; T=0 ;.</a:t>
            </a:r>
          </a:p>
          <a:p>
            <a:r>
              <a:rPr lang="en-GB" sz="1050" baseline="30000" dirty="0"/>
              <a:t>2</a:t>
            </a:r>
            <a:r>
              <a:rPr lang="en-GB" sz="1050" dirty="0"/>
              <a:t> Total events adjusted to 194 events with </a:t>
            </a:r>
            <a:r>
              <a:rPr lang="en-GB" sz="1050" dirty="0" err="1"/>
              <a:t>LanDeMets</a:t>
            </a:r>
            <a:r>
              <a:rPr lang="en-GB" sz="1050" dirty="0"/>
              <a:t> </a:t>
            </a:r>
            <a:r>
              <a:rPr lang="en-GB" sz="1050" dirty="0" err="1"/>
              <a:t>OBF</a:t>
            </a:r>
            <a:r>
              <a:rPr lang="en-GB" sz="1050" dirty="0"/>
              <a:t> beta ,10%, spending.  Futility if interim HR&gt; 0.948</a:t>
            </a:r>
            <a:endParaRPr lang="en-GB" sz="105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Log-rank test – can we do better?</a:t>
            </a:r>
          </a:p>
        </p:txBody>
      </p:sp>
      <p:sp>
        <p:nvSpPr>
          <p:cNvPr id="3" name="Text Placeholder 2"/>
          <p:cNvSpPr>
            <a:spLocks noGrp="1"/>
          </p:cNvSpPr>
          <p:nvPr>
            <p:ph type="body" sz="quarter" idx="11"/>
          </p:nvPr>
        </p:nvSpPr>
        <p:spPr>
          <a:xfrm>
            <a:off x="237600" y="1237097"/>
            <a:ext cx="4148133" cy="3377236"/>
          </a:xfrm>
        </p:spPr>
        <p:txBody>
          <a:bodyPr/>
          <a:lstStyle/>
          <a:p>
            <a:pPr>
              <a:buFont typeface="Arial" pitchFamily="34" charset="0"/>
              <a:buChar char="•"/>
            </a:pPr>
            <a:r>
              <a:rPr lang="en-GB" dirty="0"/>
              <a:t> The log-rank test weights each event equally</a:t>
            </a:r>
          </a:p>
          <a:p>
            <a:pPr>
              <a:buFont typeface="Arial" pitchFamily="34" charset="0"/>
              <a:buChar char="•"/>
            </a:pPr>
            <a:r>
              <a:rPr lang="en-GB" dirty="0"/>
              <a:t> There exist alternatives with different weight per event</a:t>
            </a:r>
          </a:p>
          <a:p>
            <a:pPr>
              <a:buFont typeface="Arial" pitchFamily="34" charset="0"/>
              <a:buChar char="•"/>
            </a:pPr>
            <a:r>
              <a:rPr lang="en-GB" dirty="0"/>
              <a:t> One alternative is to use the </a:t>
            </a:r>
            <a:r>
              <a:rPr lang="en-GB" dirty="0" err="1"/>
              <a:t>G</a:t>
            </a:r>
            <a:r>
              <a:rPr lang="en-GB" baseline="30000" dirty="0" err="1">
                <a:latin typeface="Symbol" pitchFamily="18" charset="2"/>
              </a:rPr>
              <a:t>r,t</a:t>
            </a:r>
            <a:r>
              <a:rPr lang="en-GB" dirty="0"/>
              <a:t> class</a:t>
            </a:r>
            <a:r>
              <a:rPr lang="en-GB" baseline="30000" dirty="0"/>
              <a:t>1</a:t>
            </a:r>
            <a:r>
              <a:rPr lang="en-GB" dirty="0"/>
              <a:t> of weighted log-rank tests  </a:t>
            </a:r>
          </a:p>
          <a:p>
            <a:pPr>
              <a:buFont typeface="Arial" pitchFamily="34" charset="0"/>
              <a:buChar char="•"/>
            </a:pPr>
            <a:r>
              <a:rPr lang="en-GB" dirty="0"/>
              <a:t> Where:</a:t>
            </a:r>
          </a:p>
          <a:p>
            <a:pPr lvl="1">
              <a:buFont typeface="Arial" pitchFamily="34" charset="0"/>
              <a:buChar char="•"/>
            </a:pPr>
            <a:r>
              <a:rPr lang="en-GB" dirty="0"/>
              <a:t> </a:t>
            </a:r>
            <a:r>
              <a:rPr lang="en-GB" sz="1400" dirty="0">
                <a:latin typeface="Symbol" pitchFamily="18" charset="2"/>
              </a:rPr>
              <a:t>r</a:t>
            </a:r>
            <a:r>
              <a:rPr lang="en-GB" sz="1400" dirty="0"/>
              <a:t>=0, </a:t>
            </a:r>
            <a:r>
              <a:rPr lang="en-GB" sz="1400" dirty="0">
                <a:latin typeface="Symbol" pitchFamily="18" charset="2"/>
              </a:rPr>
              <a:t>t</a:t>
            </a:r>
            <a:r>
              <a:rPr lang="en-GB" sz="1400" dirty="0"/>
              <a:t>=0 corresponds to the log-rank</a:t>
            </a:r>
          </a:p>
          <a:p>
            <a:pPr lvl="1">
              <a:buFont typeface="Arial" pitchFamily="34" charset="0"/>
              <a:buChar char="•"/>
            </a:pPr>
            <a:r>
              <a:rPr lang="en-GB" sz="1400" dirty="0"/>
              <a:t> </a:t>
            </a:r>
            <a:r>
              <a:rPr lang="en-GB" sz="1400" dirty="0">
                <a:latin typeface="Symbol" pitchFamily="18" charset="2"/>
              </a:rPr>
              <a:t>r</a:t>
            </a:r>
            <a:r>
              <a:rPr lang="en-GB" sz="1400" dirty="0">
                <a:latin typeface="+mj-lt"/>
              </a:rPr>
              <a:t>=</a:t>
            </a:r>
            <a:r>
              <a:rPr lang="en-GB" sz="1400" dirty="0"/>
              <a:t>0, </a:t>
            </a:r>
            <a:r>
              <a:rPr lang="en-GB" sz="1400" dirty="0">
                <a:latin typeface="Symbol" pitchFamily="18" charset="2"/>
              </a:rPr>
              <a:t>t</a:t>
            </a:r>
            <a:r>
              <a:rPr lang="en-GB" sz="1400" dirty="0"/>
              <a:t>=1, weights proportionately to (1-S(t)), estimated from KM, hence more weight to later events</a:t>
            </a:r>
          </a:p>
          <a:p>
            <a:pPr>
              <a:buFont typeface="Arial" pitchFamily="34" charset="0"/>
              <a:buChar char="•"/>
            </a:pPr>
            <a:endParaRPr lang="en-GB" dirty="0"/>
          </a:p>
          <a:p>
            <a:pPr>
              <a:buFont typeface="Arial" pitchFamily="34" charset="0"/>
              <a:buChar char="•"/>
            </a:pPr>
            <a:endParaRPr lang="en-GB" dirty="0"/>
          </a:p>
          <a:p>
            <a:endParaRPr lang="en-GB"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24</a:t>
            </a:fld>
            <a:endParaRPr lang="en-GB" dirty="0"/>
          </a:p>
        </p:txBody>
      </p:sp>
      <p:grpSp>
        <p:nvGrpSpPr>
          <p:cNvPr id="5" name="Group 4"/>
          <p:cNvGrpSpPr/>
          <p:nvPr/>
        </p:nvGrpSpPr>
        <p:grpSpPr>
          <a:xfrm>
            <a:off x="4385733" y="1511028"/>
            <a:ext cx="4284132" cy="2379132"/>
            <a:chOff x="381001" y="685801"/>
            <a:chExt cx="8686799" cy="3714750"/>
          </a:xfrm>
        </p:grpSpPr>
        <p:sp>
          <p:nvSpPr>
            <p:cNvPr id="6" name="Title 9"/>
            <p:cNvSpPr txBox="1">
              <a:spLocks/>
            </p:cNvSpPr>
            <p:nvPr/>
          </p:nvSpPr>
          <p:spPr bwMode="auto">
            <a:xfrm>
              <a:off x="6172200" y="1943100"/>
              <a:ext cx="2895600" cy="1314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i="0" u="none" strike="noStrike" kern="0" cap="none" spc="0" normalizeH="0" baseline="0" noProof="0" dirty="0">
                  <a:ln>
                    <a:noFill/>
                  </a:ln>
                  <a:solidFill>
                    <a:srgbClr val="FF0000"/>
                  </a:solidFill>
                  <a:effectLst/>
                  <a:uLnTx/>
                  <a:uFillTx/>
                  <a:latin typeface="Arial" pitchFamily="34" charset="0"/>
                  <a:ea typeface="+mj-ea"/>
                  <a:cs typeface="Arial" pitchFamily="34" charset="0"/>
                </a:rPr>
                <a:t>____</a:t>
              </a:r>
              <a:r>
                <a:rPr kumimoji="0" lang="en-GB" sz="1200" i="0" u="none" strike="noStrike" kern="0" cap="none" spc="0" normalizeH="0" noProof="0" dirty="0">
                  <a:ln>
                    <a:noFill/>
                  </a:ln>
                  <a:solidFill>
                    <a:schemeClr val="tx2"/>
                  </a:solidFill>
                  <a:effectLst/>
                  <a:uLnTx/>
                  <a:uFillTx/>
                  <a:latin typeface="Arial" pitchFamily="34" charset="0"/>
                  <a:ea typeface="+mj-ea"/>
                  <a:cs typeface="Arial" pitchFamily="34" charset="0"/>
                </a:rPr>
                <a:t> </a:t>
              </a:r>
              <a:r>
                <a:rPr kumimoji="0" lang="en-GB" sz="1200" i="0" u="none" strike="noStrike" kern="0" cap="none" spc="0" normalizeH="0" baseline="0" noProof="0" dirty="0">
                  <a:ln>
                    <a:noFill/>
                  </a:ln>
                  <a:effectLst/>
                  <a:uLnTx/>
                  <a:uFillTx/>
                  <a:latin typeface="Arial" pitchFamily="34" charset="0"/>
                  <a:ea typeface="+mj-ea"/>
                  <a:cs typeface="Arial" pitchFamily="34" charset="0"/>
                </a:rPr>
                <a:t>Log Rank</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200" kern="0" noProof="0" dirty="0">
                <a:solidFill>
                  <a:schemeClr val="tx2"/>
                </a:solidFill>
                <a:latin typeface="Arial" pitchFamily="34" charset="0"/>
                <a:ea typeface="+mj-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i="0" u="none" strike="noStrike" kern="0" cap="none" spc="0" normalizeH="0" baseline="0" dirty="0">
                  <a:ln>
                    <a:noFill/>
                  </a:ln>
                  <a:solidFill>
                    <a:srgbClr val="00B050"/>
                  </a:solidFill>
                  <a:effectLst/>
                  <a:uLnTx/>
                  <a:uFillTx/>
                  <a:latin typeface="Arial" pitchFamily="34" charset="0"/>
                  <a:ea typeface="+mj-ea"/>
                  <a:cs typeface="Arial" pitchFamily="34" charset="0"/>
                </a:rPr>
                <a:t>____</a:t>
              </a:r>
              <a:r>
                <a:rPr kumimoji="0" lang="en-GB" sz="1200" i="0" u="none" strike="noStrike" kern="0" cap="none" spc="0" normalizeH="0" baseline="0" noProof="0" dirty="0">
                  <a:ln>
                    <a:noFill/>
                  </a:ln>
                  <a:solidFill>
                    <a:schemeClr val="tx2"/>
                  </a:solidFill>
                  <a:effectLst/>
                  <a:uLnTx/>
                  <a:uFillTx/>
                  <a:latin typeface="Arial" pitchFamily="34" charset="0"/>
                  <a:ea typeface="+mj-ea"/>
                  <a:cs typeface="Arial" pitchFamily="34" charset="0"/>
                </a:rPr>
                <a:t> </a:t>
              </a:r>
              <a:r>
                <a:rPr kumimoji="0" lang="en-GB" sz="1200" i="0" u="none" strike="noStrike" kern="0" cap="none" spc="0" normalizeH="0" baseline="0" noProof="0" dirty="0">
                  <a:ln>
                    <a:noFill/>
                  </a:ln>
                  <a:effectLst/>
                  <a:uLnTx/>
                  <a:uFillTx/>
                  <a:latin typeface="Arial" pitchFamily="34" charset="0"/>
                  <a:ea typeface="+mj-ea"/>
                  <a:cs typeface="Arial" pitchFamily="34" charset="0"/>
                </a:rPr>
                <a:t>Fleming-Harrington’s (1,1)</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200" kern="0" dirty="0">
                <a:solidFill>
                  <a:schemeClr val="tx2"/>
                </a:solidFill>
                <a:latin typeface="Arial" pitchFamily="34" charset="0"/>
                <a:ea typeface="+mj-ea"/>
                <a:cs typeface="Arial" pitchFamily="34" charset="0"/>
              </a:endParaRPr>
            </a:p>
            <a:p>
              <a:pPr lvl="0"/>
              <a:r>
                <a:rPr kumimoji="0" lang="en-GB" sz="1600" i="0" u="none" strike="noStrike" kern="0" cap="none" spc="0" normalizeH="0" baseline="0" noProof="0" dirty="0">
                  <a:ln>
                    <a:noFill/>
                  </a:ln>
                  <a:solidFill>
                    <a:srgbClr val="1212D4"/>
                  </a:solidFill>
                  <a:effectLst/>
                  <a:uLnTx/>
                  <a:uFillTx/>
                  <a:latin typeface="Arial" pitchFamily="34" charset="0"/>
                  <a:ea typeface="+mj-ea"/>
                  <a:cs typeface="Arial" pitchFamily="34" charset="0"/>
                </a:rPr>
                <a:t>____</a:t>
              </a:r>
              <a:r>
                <a:rPr kumimoji="0" lang="en-GB" sz="1200" i="0" u="none" strike="noStrike" kern="0" cap="none" spc="0" normalizeH="0" baseline="0" noProof="0" dirty="0">
                  <a:ln>
                    <a:noFill/>
                  </a:ln>
                  <a:solidFill>
                    <a:schemeClr val="tx2"/>
                  </a:solidFill>
                  <a:effectLst/>
                  <a:uLnTx/>
                  <a:uFillTx/>
                  <a:latin typeface="Arial" pitchFamily="34" charset="0"/>
                  <a:ea typeface="+mj-ea"/>
                  <a:cs typeface="Arial" pitchFamily="34" charset="0"/>
                </a:rPr>
                <a:t> </a:t>
              </a:r>
              <a:r>
                <a:rPr lang="en-GB" sz="1200" kern="0" dirty="0">
                  <a:latin typeface="Arial" pitchFamily="34" charset="0"/>
                  <a:cs typeface="Arial" pitchFamily="34" charset="0"/>
                </a:rPr>
                <a:t>Fleming-Harrington’s (0,1)</a:t>
              </a:r>
            </a:p>
            <a:p>
              <a:pPr lvl="0"/>
              <a:endParaRPr kumimoji="0" lang="en-GB" sz="1200"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a:p>
              <a:r>
                <a:rPr lang="en-GB" sz="1600" kern="0" dirty="0">
                  <a:latin typeface="Arial" pitchFamily="34" charset="0"/>
                  <a:cs typeface="Arial" pitchFamily="34" charset="0"/>
                </a:rPr>
                <a:t>____</a:t>
              </a:r>
              <a:r>
                <a:rPr lang="en-GB" sz="1200" kern="0" dirty="0">
                  <a:latin typeface="Arial" pitchFamily="34" charset="0"/>
                  <a:cs typeface="Arial" pitchFamily="34" charset="0"/>
                </a:rPr>
                <a:t> Fleming-Harrington’s (1,0)</a:t>
              </a:r>
              <a:endParaRPr lang="en-US" sz="1200" kern="0" dirty="0">
                <a:latin typeface="Arial" pitchFamily="34" charset="0"/>
                <a:cs typeface="Arial" pitchFamily="34" charset="0"/>
              </a:endParaRPr>
            </a:p>
            <a:p>
              <a:pPr lvl="0"/>
              <a:endParaRPr kumimoji="0" lang="en-US" sz="1400" b="1"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1" y="685801"/>
              <a:ext cx="5796206" cy="3714750"/>
            </a:xfrm>
            <a:prstGeom prst="rect">
              <a:avLst/>
            </a:prstGeom>
            <a:noFill/>
            <a:ln w="9525">
              <a:noFill/>
              <a:miter lim="800000"/>
              <a:headEnd/>
              <a:tailEnd/>
            </a:ln>
          </p:spPr>
        </p:pic>
      </p:grpSp>
      <p:sp>
        <p:nvSpPr>
          <p:cNvPr id="8" name="Rectangle 7"/>
          <p:cNvSpPr/>
          <p:nvPr/>
        </p:nvSpPr>
        <p:spPr>
          <a:xfrm>
            <a:off x="555293" y="4639005"/>
            <a:ext cx="8072239" cy="253916"/>
          </a:xfrm>
          <a:prstGeom prst="rect">
            <a:avLst/>
          </a:prstGeom>
        </p:spPr>
        <p:txBody>
          <a:bodyPr wrap="square">
            <a:spAutoFit/>
          </a:bodyPr>
          <a:lstStyle/>
          <a:p>
            <a:r>
              <a:rPr lang="en-US" sz="1050" i="1" baseline="30000" dirty="0"/>
              <a:t>1 </a:t>
            </a:r>
            <a:r>
              <a:rPr lang="en-GB" sz="1050" dirty="0"/>
              <a:t>Fleming, </a:t>
            </a:r>
            <a:r>
              <a:rPr lang="en-GB" sz="1050" dirty="0" err="1"/>
              <a:t>T.R.</a:t>
            </a:r>
            <a:r>
              <a:rPr lang="en-GB" sz="1050" dirty="0"/>
              <a:t>, and Harrington, </a:t>
            </a:r>
            <a:r>
              <a:rPr lang="en-GB" sz="1050" dirty="0" err="1"/>
              <a:t>D.P.</a:t>
            </a:r>
            <a:r>
              <a:rPr lang="en-GB" sz="1050" dirty="0"/>
              <a:t> (1991), </a:t>
            </a:r>
            <a:r>
              <a:rPr lang="en-GB" sz="1050" i="1" dirty="0"/>
              <a:t>Counting Processes and Survival Analysis, John Wiley &amp; Sons, New York.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36537" y="3150640"/>
            <a:ext cx="7056000" cy="1620000"/>
          </a:xfrm>
        </p:spPr>
        <p:txBody>
          <a:bodyPr/>
          <a:lstStyle/>
          <a:p>
            <a:r>
              <a:rPr lang="en-GB" sz="1600" dirty="0"/>
              <a:t>5000 simulations with:193 events from 266 patients, HR follows (1) with x = 0.625 for different T (=0, 2, 4 and 6-month, respectively), 15 month accrual, median OS=7, 2-sided </a:t>
            </a:r>
            <a:r>
              <a:rPr lang="en-GB" sz="1600" dirty="0">
                <a:latin typeface="Symbol" pitchFamily="18" charset="2"/>
              </a:rPr>
              <a:t>a</a:t>
            </a:r>
            <a:r>
              <a:rPr lang="en-GB" sz="1600" dirty="0"/>
              <a:t>=5%</a:t>
            </a:r>
          </a:p>
        </p:txBody>
      </p:sp>
      <p:sp>
        <p:nvSpPr>
          <p:cNvPr id="4" name="Slide Number Placeholder 3"/>
          <p:cNvSpPr>
            <a:spLocks noGrp="1"/>
          </p:cNvSpPr>
          <p:nvPr>
            <p:ph type="sldNum" sz="quarter" idx="4"/>
          </p:nvPr>
        </p:nvSpPr>
        <p:spPr/>
        <p:txBody>
          <a:bodyPr/>
          <a:lstStyle/>
          <a:p>
            <a:pPr>
              <a:defRPr/>
            </a:pPr>
            <a:fld id="{1748D8EB-9301-403A-889B-E8DDB32CFF4A}" type="slidenum">
              <a:rPr lang="en-GB" smtClean="0"/>
              <a:pPr>
                <a:defRPr/>
              </a:pPr>
              <a:t>25</a:t>
            </a:fld>
            <a:endParaRPr lang="en-GB" dirty="0"/>
          </a:p>
        </p:txBody>
      </p:sp>
      <p:sp>
        <p:nvSpPr>
          <p:cNvPr id="5" name="Title 4"/>
          <p:cNvSpPr>
            <a:spLocks noGrp="1"/>
          </p:cNvSpPr>
          <p:nvPr>
            <p:ph type="title"/>
          </p:nvPr>
        </p:nvSpPr>
        <p:spPr/>
        <p:txBody>
          <a:bodyPr/>
          <a:lstStyle/>
          <a:p>
            <a:r>
              <a:rPr lang="en-GB" dirty="0"/>
              <a:t>Yes</a:t>
            </a:r>
          </a:p>
        </p:txBody>
      </p:sp>
      <p:graphicFrame>
        <p:nvGraphicFramePr>
          <p:cNvPr id="10" name="Content Placeholder 9"/>
          <p:cNvGraphicFramePr>
            <a:graphicFrameLocks noGrp="1"/>
          </p:cNvGraphicFramePr>
          <p:nvPr>
            <p:ph idx="15"/>
          </p:nvPr>
        </p:nvGraphicFramePr>
        <p:xfrm>
          <a:off x="238125" y="756095"/>
          <a:ext cx="7054848" cy="2225040"/>
        </p:xfrm>
        <a:graphic>
          <a:graphicData uri="http://schemas.openxmlformats.org/drawingml/2006/table">
            <a:tbl>
              <a:tblPr firstRow="1" bandRow="1">
                <a:tableStyleId>{5C22544A-7EE6-4342-B048-85BDC9FD1C3A}</a:tableStyleId>
              </a:tblPr>
              <a:tblGrid>
                <a:gridCol w="1175808">
                  <a:extLst>
                    <a:ext uri="{9D8B030D-6E8A-4147-A177-3AD203B41FA5}">
                      <a16:colId xmlns:a16="http://schemas.microsoft.com/office/drawing/2014/main" val="20000"/>
                    </a:ext>
                  </a:extLst>
                </a:gridCol>
                <a:gridCol w="1175808">
                  <a:extLst>
                    <a:ext uri="{9D8B030D-6E8A-4147-A177-3AD203B41FA5}">
                      <a16:colId xmlns:a16="http://schemas.microsoft.com/office/drawing/2014/main" val="20001"/>
                    </a:ext>
                  </a:extLst>
                </a:gridCol>
                <a:gridCol w="1175808">
                  <a:extLst>
                    <a:ext uri="{9D8B030D-6E8A-4147-A177-3AD203B41FA5}">
                      <a16:colId xmlns:a16="http://schemas.microsoft.com/office/drawing/2014/main" val="20002"/>
                    </a:ext>
                  </a:extLst>
                </a:gridCol>
                <a:gridCol w="1175808">
                  <a:extLst>
                    <a:ext uri="{9D8B030D-6E8A-4147-A177-3AD203B41FA5}">
                      <a16:colId xmlns:a16="http://schemas.microsoft.com/office/drawing/2014/main" val="20003"/>
                    </a:ext>
                  </a:extLst>
                </a:gridCol>
                <a:gridCol w="1175808">
                  <a:extLst>
                    <a:ext uri="{9D8B030D-6E8A-4147-A177-3AD203B41FA5}">
                      <a16:colId xmlns:a16="http://schemas.microsoft.com/office/drawing/2014/main" val="20004"/>
                    </a:ext>
                  </a:extLst>
                </a:gridCol>
                <a:gridCol w="1175808">
                  <a:extLst>
                    <a:ext uri="{9D8B030D-6E8A-4147-A177-3AD203B41FA5}">
                      <a16:colId xmlns:a16="http://schemas.microsoft.com/office/drawing/2014/main" val="20005"/>
                    </a:ext>
                  </a:extLst>
                </a:gridCol>
              </a:tblGrid>
              <a:tr h="370840">
                <a:tc>
                  <a:txBody>
                    <a:bodyPr/>
                    <a:lstStyle/>
                    <a:p>
                      <a:endParaRPr lang="en-GB" dirty="0"/>
                    </a:p>
                  </a:txBody>
                  <a:tcPr/>
                </a:tc>
                <a:tc gridSpan="5">
                  <a:txBody>
                    <a:bodyPr/>
                    <a:lstStyle/>
                    <a:p>
                      <a:pPr algn="ctr"/>
                      <a:r>
                        <a:rPr lang="en-GB" dirty="0"/>
                        <a:t>Power</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pPr algn="ctr"/>
                      <a:r>
                        <a:rPr lang="en-GB" dirty="0"/>
                        <a:t>Under H0</a:t>
                      </a:r>
                    </a:p>
                  </a:txBody>
                  <a:tcPr/>
                </a:tc>
                <a:tc>
                  <a:txBody>
                    <a:bodyPr/>
                    <a:lstStyle/>
                    <a:p>
                      <a:pPr algn="ctr"/>
                      <a:r>
                        <a:rPr lang="en-GB" dirty="0"/>
                        <a:t>T=0</a:t>
                      </a:r>
                    </a:p>
                  </a:txBody>
                  <a:tcPr/>
                </a:tc>
                <a:tc>
                  <a:txBody>
                    <a:bodyPr/>
                    <a:lstStyle/>
                    <a:p>
                      <a:pPr algn="ctr"/>
                      <a:r>
                        <a:rPr lang="en-GB" dirty="0"/>
                        <a:t>T=2</a:t>
                      </a:r>
                    </a:p>
                  </a:txBody>
                  <a:tcPr/>
                </a:tc>
                <a:tc>
                  <a:txBody>
                    <a:bodyPr/>
                    <a:lstStyle/>
                    <a:p>
                      <a:pPr algn="ctr"/>
                      <a:r>
                        <a:rPr lang="en-GB" dirty="0"/>
                        <a:t>T=4</a:t>
                      </a:r>
                    </a:p>
                  </a:txBody>
                  <a:tcPr/>
                </a:tc>
                <a:tc>
                  <a:txBody>
                    <a:bodyPr/>
                    <a:lstStyle/>
                    <a:p>
                      <a:pPr algn="ctr"/>
                      <a:r>
                        <a:rPr lang="en-GB" dirty="0"/>
                        <a:t>T=6</a:t>
                      </a:r>
                    </a:p>
                  </a:txBody>
                  <a:tcPr/>
                </a:tc>
                <a:extLst>
                  <a:ext uri="{0D108BD9-81ED-4DB2-BD59-A6C34878D82A}">
                    <a16:rowId xmlns:a16="http://schemas.microsoft.com/office/drawing/2014/main" val="10001"/>
                  </a:ext>
                </a:extLst>
              </a:tr>
              <a:tr h="370840">
                <a:tc>
                  <a:txBody>
                    <a:bodyPr/>
                    <a:lstStyle/>
                    <a:p>
                      <a:r>
                        <a:rPr lang="en-GB" b="1" dirty="0">
                          <a:solidFill>
                            <a:schemeClr val="accent1"/>
                          </a:solidFill>
                        </a:rPr>
                        <a:t>Log-rank</a:t>
                      </a:r>
                    </a:p>
                  </a:txBody>
                  <a:tcPr/>
                </a:tc>
                <a:tc>
                  <a:txBody>
                    <a:bodyPr/>
                    <a:lstStyle/>
                    <a:p>
                      <a:pPr algn="ctr"/>
                      <a:r>
                        <a:rPr lang="en-GB" b="1" dirty="0">
                          <a:solidFill>
                            <a:schemeClr val="accent1"/>
                          </a:solidFill>
                        </a:rPr>
                        <a:t>4.8</a:t>
                      </a:r>
                    </a:p>
                  </a:txBody>
                  <a:tcPr/>
                </a:tc>
                <a:tc>
                  <a:txBody>
                    <a:bodyPr/>
                    <a:lstStyle/>
                    <a:p>
                      <a:pPr algn="ctr"/>
                      <a:r>
                        <a:rPr lang="en-GB" b="1" dirty="0">
                          <a:solidFill>
                            <a:schemeClr val="accent1"/>
                          </a:solidFill>
                        </a:rPr>
                        <a:t>89.9</a:t>
                      </a:r>
                    </a:p>
                  </a:txBody>
                  <a:tcPr/>
                </a:tc>
                <a:tc>
                  <a:txBody>
                    <a:bodyPr/>
                    <a:lstStyle/>
                    <a:p>
                      <a:pPr algn="ctr"/>
                      <a:r>
                        <a:rPr lang="en-GB" b="1" dirty="0">
                          <a:solidFill>
                            <a:schemeClr val="accent1"/>
                          </a:solidFill>
                        </a:rPr>
                        <a:t>67.5</a:t>
                      </a:r>
                    </a:p>
                  </a:txBody>
                  <a:tcPr/>
                </a:tc>
                <a:tc>
                  <a:txBody>
                    <a:bodyPr/>
                    <a:lstStyle/>
                    <a:p>
                      <a:pPr algn="ctr"/>
                      <a:r>
                        <a:rPr lang="en-GB" b="1" dirty="0">
                          <a:solidFill>
                            <a:schemeClr val="accent1"/>
                          </a:solidFill>
                        </a:rPr>
                        <a:t>43.3</a:t>
                      </a:r>
                    </a:p>
                  </a:txBody>
                  <a:tcPr/>
                </a:tc>
                <a:tc>
                  <a:txBody>
                    <a:bodyPr/>
                    <a:lstStyle/>
                    <a:p>
                      <a:pPr algn="ctr"/>
                      <a:r>
                        <a:rPr lang="en-GB" b="1" dirty="0">
                          <a:solidFill>
                            <a:schemeClr val="accent1"/>
                          </a:solidFill>
                        </a:rPr>
                        <a:t>23.5</a:t>
                      </a:r>
                    </a:p>
                  </a:txBody>
                  <a:tcPr/>
                </a:tc>
                <a:extLst>
                  <a:ext uri="{0D108BD9-81ED-4DB2-BD59-A6C34878D82A}">
                    <a16:rowId xmlns:a16="http://schemas.microsoft.com/office/drawing/2014/main" val="10002"/>
                  </a:ext>
                </a:extLst>
              </a:tr>
              <a:tr h="370840">
                <a:tc>
                  <a:txBody>
                    <a:bodyPr/>
                    <a:lstStyle/>
                    <a:p>
                      <a:r>
                        <a:rPr lang="en-GB" b="1" dirty="0">
                          <a:solidFill>
                            <a:schemeClr val="accent1"/>
                          </a:solidFill>
                        </a:rPr>
                        <a:t>G</a:t>
                      </a:r>
                      <a:r>
                        <a:rPr lang="en-GB" b="1" baseline="30000" dirty="0">
                          <a:solidFill>
                            <a:schemeClr val="accent1"/>
                          </a:solidFill>
                        </a:rPr>
                        <a:t>0,1</a:t>
                      </a:r>
                    </a:p>
                  </a:txBody>
                  <a:tcPr/>
                </a:tc>
                <a:tc>
                  <a:txBody>
                    <a:bodyPr/>
                    <a:lstStyle/>
                    <a:p>
                      <a:pPr algn="ctr"/>
                      <a:r>
                        <a:rPr lang="en-GB" b="1" dirty="0">
                          <a:solidFill>
                            <a:schemeClr val="accent1"/>
                          </a:solidFill>
                        </a:rPr>
                        <a:t>5.5</a:t>
                      </a:r>
                    </a:p>
                  </a:txBody>
                  <a:tcPr/>
                </a:tc>
                <a:tc>
                  <a:txBody>
                    <a:bodyPr/>
                    <a:lstStyle/>
                    <a:p>
                      <a:pPr algn="ctr"/>
                      <a:r>
                        <a:rPr lang="en-GB" b="1" dirty="0">
                          <a:solidFill>
                            <a:schemeClr val="accent1"/>
                          </a:solidFill>
                        </a:rPr>
                        <a:t>79.4</a:t>
                      </a:r>
                    </a:p>
                  </a:txBody>
                  <a:tcPr/>
                </a:tc>
                <a:tc>
                  <a:txBody>
                    <a:bodyPr/>
                    <a:lstStyle/>
                    <a:p>
                      <a:pPr algn="ctr"/>
                      <a:r>
                        <a:rPr lang="en-GB" b="1" dirty="0">
                          <a:solidFill>
                            <a:schemeClr val="accent1"/>
                          </a:solidFill>
                        </a:rPr>
                        <a:t>74.7</a:t>
                      </a:r>
                    </a:p>
                  </a:txBody>
                  <a:tcPr/>
                </a:tc>
                <a:tc>
                  <a:txBody>
                    <a:bodyPr/>
                    <a:lstStyle/>
                    <a:p>
                      <a:pPr algn="ctr"/>
                      <a:r>
                        <a:rPr lang="en-GB" b="1" dirty="0">
                          <a:solidFill>
                            <a:schemeClr val="accent1"/>
                          </a:solidFill>
                        </a:rPr>
                        <a:t>60.5</a:t>
                      </a:r>
                    </a:p>
                  </a:txBody>
                  <a:tcPr/>
                </a:tc>
                <a:tc>
                  <a:txBody>
                    <a:bodyPr/>
                    <a:lstStyle/>
                    <a:p>
                      <a:pPr algn="ctr"/>
                      <a:r>
                        <a:rPr lang="en-GB" b="1" dirty="0">
                          <a:solidFill>
                            <a:schemeClr val="accent1"/>
                          </a:solidFill>
                        </a:rPr>
                        <a:t>41.2</a:t>
                      </a:r>
                    </a:p>
                  </a:txBody>
                  <a:tcPr/>
                </a:tc>
                <a:extLst>
                  <a:ext uri="{0D108BD9-81ED-4DB2-BD59-A6C34878D82A}">
                    <a16:rowId xmlns:a16="http://schemas.microsoft.com/office/drawing/2014/main" val="10003"/>
                  </a:ext>
                </a:extLst>
              </a:tr>
              <a:tr h="370840">
                <a:tc>
                  <a:txBody>
                    <a:bodyPr/>
                    <a:lstStyle/>
                    <a:p>
                      <a:r>
                        <a:rPr lang="en-GB" dirty="0"/>
                        <a:t>G</a:t>
                      </a:r>
                      <a:r>
                        <a:rPr lang="en-GB" baseline="30000" dirty="0"/>
                        <a:t>1,1</a:t>
                      </a:r>
                    </a:p>
                  </a:txBody>
                  <a:tcPr/>
                </a:tc>
                <a:tc>
                  <a:txBody>
                    <a:bodyPr/>
                    <a:lstStyle/>
                    <a:p>
                      <a:pPr algn="ctr"/>
                      <a:r>
                        <a:rPr lang="en-GB" dirty="0"/>
                        <a:t>4.9</a:t>
                      </a:r>
                    </a:p>
                  </a:txBody>
                  <a:tcPr/>
                </a:tc>
                <a:tc>
                  <a:txBody>
                    <a:bodyPr/>
                    <a:lstStyle/>
                    <a:p>
                      <a:pPr algn="ctr"/>
                      <a:r>
                        <a:rPr lang="en-GB" dirty="0"/>
                        <a:t>85.9</a:t>
                      </a:r>
                    </a:p>
                  </a:txBody>
                  <a:tcPr/>
                </a:tc>
                <a:tc>
                  <a:txBody>
                    <a:bodyPr/>
                    <a:lstStyle/>
                    <a:p>
                      <a:pPr algn="ctr"/>
                      <a:r>
                        <a:rPr lang="en-GB" dirty="0"/>
                        <a:t>78.1</a:t>
                      </a:r>
                    </a:p>
                  </a:txBody>
                  <a:tcPr/>
                </a:tc>
                <a:tc>
                  <a:txBody>
                    <a:bodyPr/>
                    <a:lstStyle/>
                    <a:p>
                      <a:pPr algn="ctr"/>
                      <a:r>
                        <a:rPr lang="en-GB" dirty="0"/>
                        <a:t>55.2</a:t>
                      </a:r>
                    </a:p>
                  </a:txBody>
                  <a:tcPr/>
                </a:tc>
                <a:tc>
                  <a:txBody>
                    <a:bodyPr/>
                    <a:lstStyle/>
                    <a:p>
                      <a:pPr algn="ctr"/>
                      <a:r>
                        <a:rPr lang="en-GB" dirty="0"/>
                        <a:t>29.8</a:t>
                      </a:r>
                    </a:p>
                  </a:txBody>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G</a:t>
                      </a:r>
                      <a:r>
                        <a:rPr lang="en-GB" baseline="30000" dirty="0"/>
                        <a:t>1,0</a:t>
                      </a:r>
                      <a:endParaRPr lang="en-GB" dirty="0"/>
                    </a:p>
                  </a:txBody>
                  <a:tcPr/>
                </a:tc>
                <a:tc>
                  <a:txBody>
                    <a:bodyPr/>
                    <a:lstStyle/>
                    <a:p>
                      <a:pPr algn="ctr"/>
                      <a:r>
                        <a:rPr lang="en-GB" dirty="0"/>
                        <a:t>5.4</a:t>
                      </a:r>
                    </a:p>
                  </a:txBody>
                  <a:tcPr/>
                </a:tc>
                <a:tc>
                  <a:txBody>
                    <a:bodyPr/>
                    <a:lstStyle/>
                    <a:p>
                      <a:pPr algn="ctr"/>
                      <a:r>
                        <a:rPr lang="en-GB" dirty="0"/>
                        <a:t>85.8</a:t>
                      </a:r>
                    </a:p>
                  </a:txBody>
                  <a:tcPr/>
                </a:tc>
                <a:tc>
                  <a:txBody>
                    <a:bodyPr/>
                    <a:lstStyle/>
                    <a:p>
                      <a:pPr algn="ctr"/>
                      <a:r>
                        <a:rPr lang="en-GB" dirty="0"/>
                        <a:t>50.9</a:t>
                      </a:r>
                    </a:p>
                  </a:txBody>
                  <a:tcPr/>
                </a:tc>
                <a:tc>
                  <a:txBody>
                    <a:bodyPr/>
                    <a:lstStyle/>
                    <a:p>
                      <a:pPr algn="ctr"/>
                      <a:r>
                        <a:rPr lang="en-GB" dirty="0"/>
                        <a:t>24.5</a:t>
                      </a:r>
                    </a:p>
                  </a:txBody>
                  <a:tcPr/>
                </a:tc>
                <a:tc>
                  <a:txBody>
                    <a:bodyPr/>
                    <a:lstStyle/>
                    <a:p>
                      <a:pPr algn="ctr"/>
                      <a:r>
                        <a:rPr lang="en-GB" dirty="0"/>
                        <a:t>12.1</a:t>
                      </a:r>
                    </a:p>
                  </a:txBody>
                  <a:tcPr/>
                </a:tc>
                <a:extLst>
                  <a:ext uri="{0D108BD9-81ED-4DB2-BD59-A6C34878D82A}">
                    <a16:rowId xmlns:a16="http://schemas.microsoft.com/office/drawing/2014/main" val="10005"/>
                  </a:ext>
                </a:extLst>
              </a:tr>
            </a:tbl>
          </a:graphicData>
        </a:graphic>
      </p:graphicFrame>
      <p:sp>
        <p:nvSpPr>
          <p:cNvPr id="12" name="TextBox 11"/>
          <p:cNvSpPr txBox="1"/>
          <p:nvPr/>
        </p:nvSpPr>
        <p:spPr>
          <a:xfrm>
            <a:off x="5715000" y="4854865"/>
            <a:ext cx="2630785" cy="307777"/>
          </a:xfrm>
          <a:prstGeom prst="rect">
            <a:avLst/>
          </a:prstGeom>
          <a:noFill/>
        </p:spPr>
        <p:txBody>
          <a:bodyPr wrap="none" rtlCol="0">
            <a:spAutoFit/>
          </a:bodyPr>
          <a:lstStyle/>
          <a:p>
            <a:r>
              <a:rPr lang="en-GB" sz="1400" dirty="0"/>
              <a:t>Simulations by Wenmei Huang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should we??</a:t>
            </a:r>
          </a:p>
        </p:txBody>
      </p:sp>
      <p:sp>
        <p:nvSpPr>
          <p:cNvPr id="3" name="Text Placeholder 2"/>
          <p:cNvSpPr>
            <a:spLocks noGrp="1"/>
          </p:cNvSpPr>
          <p:nvPr>
            <p:ph type="body" sz="quarter" idx="11"/>
          </p:nvPr>
        </p:nvSpPr>
        <p:spPr/>
        <p:txBody>
          <a:bodyPr/>
          <a:lstStyle/>
          <a:p>
            <a:pPr>
              <a:buFont typeface="Arial" pitchFamily="34" charset="0"/>
              <a:buChar char="•"/>
            </a:pPr>
            <a:r>
              <a:rPr lang="en-GB" dirty="0"/>
              <a:t> The use of unequal weights implies increasing survival is more important for some patients than others</a:t>
            </a:r>
          </a:p>
          <a:p>
            <a:pPr>
              <a:buFont typeface="Arial" pitchFamily="34" charset="0"/>
              <a:buChar char="•"/>
            </a:pPr>
            <a:endParaRPr lang="en-GB" sz="800" dirty="0"/>
          </a:p>
          <a:p>
            <a:pPr>
              <a:buFont typeface="Arial" pitchFamily="34" charset="0"/>
              <a:buChar char="•"/>
            </a:pPr>
            <a:r>
              <a:rPr lang="en-GB" dirty="0"/>
              <a:t> That’s OK if we can identify those patients before they’re dosed</a:t>
            </a:r>
          </a:p>
          <a:p>
            <a:pPr>
              <a:buFont typeface="Arial" pitchFamily="34" charset="0"/>
              <a:buChar char="•"/>
            </a:pPr>
            <a:endParaRPr lang="en-GB" sz="800" dirty="0"/>
          </a:p>
          <a:p>
            <a:pPr>
              <a:buFont typeface="Arial" pitchFamily="34" charset="0"/>
              <a:buChar char="•"/>
            </a:pPr>
            <a:r>
              <a:rPr lang="en-GB" dirty="0"/>
              <a:t> But if not, why would it be more important to increase survival of those patients who have the better prognosis?</a:t>
            </a:r>
          </a:p>
          <a:p>
            <a:pPr>
              <a:buFont typeface="Arial" pitchFamily="34" charset="0"/>
              <a:buChar char="•"/>
            </a:pPr>
            <a:endParaRPr lang="en-GB" dirty="0"/>
          </a:p>
          <a:p>
            <a:pPr>
              <a:buFont typeface="Arial" pitchFamily="34" charset="0"/>
              <a:buChar char="•"/>
            </a:pPr>
            <a:endParaRPr lang="en-GB" dirty="0"/>
          </a:p>
          <a:p>
            <a:pPr>
              <a:buFont typeface="Arial" pitchFamily="34" charset="0"/>
              <a:buChar char="•"/>
            </a:pPr>
            <a:r>
              <a:rPr lang="en-GB" dirty="0"/>
              <a:t> However, </a:t>
            </a:r>
            <a:r>
              <a:rPr lang="en-GB" b="1" dirty="0">
                <a:solidFill>
                  <a:schemeClr val="accent1"/>
                </a:solidFill>
              </a:rPr>
              <a:t>if there was evidence of a cure</a:t>
            </a:r>
            <a:r>
              <a:rPr lang="en-GB" dirty="0"/>
              <a:t>:</a:t>
            </a:r>
          </a:p>
          <a:p>
            <a:pPr lvl="1">
              <a:buFont typeface="Arial" pitchFamily="34" charset="0"/>
              <a:buChar char="•"/>
            </a:pPr>
            <a:r>
              <a:rPr lang="en-GB" dirty="0"/>
              <a:t>   </a:t>
            </a:r>
            <a:r>
              <a:rPr lang="en-GB" sz="1600" dirty="0"/>
              <a:t>If no evidence of harm to any patients, the overall population may have a +</a:t>
            </a:r>
            <a:r>
              <a:rPr lang="en-GB" sz="1600" dirty="0" err="1"/>
              <a:t>ve</a:t>
            </a:r>
            <a:r>
              <a:rPr lang="en-GB" sz="1600" dirty="0"/>
              <a:t> B/R if no overall average effect but an important proportion of patients were cured</a:t>
            </a:r>
            <a:endParaRPr lang="en-GB"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26</a:t>
            </a:fld>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well do cure rate models work?</a:t>
            </a:r>
          </a:p>
        </p:txBody>
      </p:sp>
      <p:sp>
        <p:nvSpPr>
          <p:cNvPr id="3" name="Text Placeholder 2"/>
          <p:cNvSpPr>
            <a:spLocks noGrp="1"/>
          </p:cNvSpPr>
          <p:nvPr>
            <p:ph type="body" sz="quarter" idx="11"/>
          </p:nvPr>
        </p:nvSpPr>
        <p:spPr/>
        <p:txBody>
          <a:bodyPr/>
          <a:lstStyle/>
          <a:p>
            <a:pPr>
              <a:buFont typeface="Arial" pitchFamily="34" charset="0"/>
              <a:buChar char="•"/>
            </a:pPr>
            <a:r>
              <a:rPr lang="en-GB" dirty="0"/>
              <a:t> Parametric mixture models investigated </a:t>
            </a:r>
          </a:p>
          <a:p>
            <a:pPr>
              <a:buFont typeface="Arial" pitchFamily="34" charset="0"/>
              <a:buChar char="•"/>
            </a:pPr>
            <a:endParaRPr lang="en-GB" dirty="0"/>
          </a:p>
          <a:p>
            <a:pPr>
              <a:buFont typeface="Arial" pitchFamily="34" charset="0"/>
              <a:buChar char="•"/>
            </a:pPr>
            <a:endParaRPr lang="en-GB" dirty="0"/>
          </a:p>
          <a:p>
            <a:pPr lvl="1"/>
            <a:r>
              <a:rPr lang="en-GB" dirty="0"/>
              <a:t> </a:t>
            </a:r>
            <a:r>
              <a:rPr lang="en-GB" sz="1400" dirty="0"/>
              <a:t>p =proportion cured and </a:t>
            </a:r>
            <a:r>
              <a:rPr lang="en-GB" sz="1400" dirty="0" err="1"/>
              <a:t>weibull</a:t>
            </a:r>
            <a:r>
              <a:rPr lang="en-GB" sz="1400" dirty="0"/>
              <a:t> survival in non-cured</a:t>
            </a:r>
            <a:endParaRPr lang="en-GB" dirty="0"/>
          </a:p>
          <a:p>
            <a:r>
              <a:rPr lang="en-GB" dirty="0"/>
              <a:t> </a:t>
            </a:r>
          </a:p>
          <a:p>
            <a:pPr>
              <a:buFont typeface="Arial" pitchFamily="34" charset="0"/>
              <a:buChar char="•"/>
            </a:pPr>
            <a:r>
              <a:rPr lang="en-GB" dirty="0"/>
              <a:t> Long term cured model derived based on </a:t>
            </a:r>
            <a:r>
              <a:rPr lang="en-GB" dirty="0" err="1"/>
              <a:t>nivolumab</a:t>
            </a:r>
            <a:r>
              <a:rPr lang="en-GB" dirty="0"/>
              <a:t> melanoma data</a:t>
            </a:r>
          </a:p>
          <a:p>
            <a:pPr>
              <a:buFont typeface="Arial" pitchFamily="34" charset="0"/>
              <a:buChar char="•"/>
            </a:pPr>
            <a:endParaRPr lang="en-GB" dirty="0"/>
          </a:p>
          <a:p>
            <a:pPr>
              <a:buFont typeface="Arial" pitchFamily="34" charset="0"/>
              <a:buChar char="•"/>
            </a:pPr>
            <a:r>
              <a:rPr lang="en-GB" dirty="0"/>
              <a:t> </a:t>
            </a:r>
            <a:r>
              <a:rPr lang="en-GB" dirty="0">
                <a:solidFill>
                  <a:schemeClr val="accent1"/>
                </a:solidFill>
              </a:rPr>
              <a:t>Two questions investigated</a:t>
            </a:r>
          </a:p>
          <a:p>
            <a:pPr marL="571500" lvl="1" indent="-228600">
              <a:buFont typeface="+mj-lt"/>
              <a:buAutoNum type="arabicParenR"/>
            </a:pPr>
            <a:r>
              <a:rPr lang="en-GB" sz="1600" dirty="0">
                <a:solidFill>
                  <a:schemeClr val="accent1"/>
                </a:solidFill>
              </a:rPr>
              <a:t>How do you know whether you’ve correctly identified the cure rate?</a:t>
            </a:r>
          </a:p>
          <a:p>
            <a:pPr marL="571500" lvl="1" indent="-228600">
              <a:buFont typeface="+mj-lt"/>
              <a:buAutoNum type="arabicParenR"/>
            </a:pPr>
            <a:r>
              <a:rPr lang="en-GB" sz="1600" dirty="0">
                <a:solidFill>
                  <a:schemeClr val="accent1"/>
                </a:solidFill>
              </a:rPr>
              <a:t>How much follow-up do you need?</a:t>
            </a:r>
          </a:p>
        </p:txBody>
      </p:sp>
      <p:sp>
        <p:nvSpPr>
          <p:cNvPr id="4" name="Slide Number Placeholder 3"/>
          <p:cNvSpPr>
            <a:spLocks noGrp="1"/>
          </p:cNvSpPr>
          <p:nvPr>
            <p:ph type="sldNum" sz="quarter" idx="4"/>
          </p:nvPr>
        </p:nvSpPr>
        <p:spPr/>
        <p:txBody>
          <a:bodyPr/>
          <a:lstStyle/>
          <a:p>
            <a:fld id="{3C4F54F3-C349-4609-AFEE-01462D5C7942}" type="slidenum">
              <a:rPr lang="en-GB" smtClean="0"/>
              <a:pPr/>
              <a:t>27</a:t>
            </a:fld>
            <a:endParaRPr lang="en-GB" dirty="0"/>
          </a:p>
        </p:txBody>
      </p:sp>
      <p:pic>
        <p:nvPicPr>
          <p:cNvPr id="113666" name="Picture 2"/>
          <p:cNvPicPr>
            <a:picLocks noChangeAspect="1" noChangeArrowheads="1"/>
          </p:cNvPicPr>
          <p:nvPr/>
        </p:nvPicPr>
        <p:blipFill>
          <a:blip r:embed="rId2"/>
          <a:srcRect/>
          <a:stretch>
            <a:fillRect/>
          </a:stretch>
        </p:blipFill>
        <p:spPr bwMode="auto">
          <a:xfrm>
            <a:off x="914399" y="1519670"/>
            <a:ext cx="4572000" cy="6667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Models will always provide an estimated cure fraction.</a:t>
            </a:r>
            <a:br>
              <a:rPr lang="en-GB" dirty="0"/>
            </a:br>
            <a:r>
              <a:rPr lang="en-GB" dirty="0"/>
              <a:t>But not necessarily the correct one!</a:t>
            </a:r>
          </a:p>
        </p:txBody>
      </p:sp>
      <p:sp>
        <p:nvSpPr>
          <p:cNvPr id="9" name="Text Placeholder 8"/>
          <p:cNvSpPr>
            <a:spLocks noGrp="1"/>
          </p:cNvSpPr>
          <p:nvPr>
            <p:ph type="body" sz="quarter" idx="11"/>
          </p:nvPr>
        </p:nvSpPr>
        <p:spPr>
          <a:xfrm>
            <a:off x="965200" y="3621616"/>
            <a:ext cx="7056000" cy="1620000"/>
          </a:xfrm>
        </p:spPr>
        <p:txBody>
          <a:bodyPr/>
          <a:lstStyle/>
          <a:p>
            <a:r>
              <a:rPr lang="en-GB" dirty="0"/>
              <a:t> </a:t>
            </a:r>
          </a:p>
          <a:p>
            <a:pPr>
              <a:buFont typeface="Arial" pitchFamily="34" charset="0"/>
              <a:buChar char="•"/>
            </a:pPr>
            <a:r>
              <a:rPr lang="en-GB" dirty="0"/>
              <a:t> Cure fraction badly over-estimates truth if analysed too early</a:t>
            </a:r>
          </a:p>
          <a:p>
            <a:pPr lvl="1">
              <a:buFont typeface="Arial" pitchFamily="34" charset="0"/>
              <a:buChar char="•"/>
            </a:pPr>
            <a:r>
              <a:rPr lang="en-GB" dirty="0"/>
              <a:t> </a:t>
            </a:r>
            <a:r>
              <a:rPr lang="en-GB" sz="1400" dirty="0"/>
              <a:t>95% CI excludes truth (not shown)</a:t>
            </a:r>
            <a:endParaRPr lang="en-GB" dirty="0"/>
          </a:p>
          <a:p>
            <a:pPr>
              <a:buFont typeface="Arial" pitchFamily="34" charset="0"/>
              <a:buChar char="•"/>
            </a:pPr>
            <a:r>
              <a:rPr lang="en-GB" dirty="0"/>
              <a:t> To the extent that lower CI for cure fraction excludes the truth</a:t>
            </a:r>
          </a:p>
        </p:txBody>
      </p:sp>
      <p:sp>
        <p:nvSpPr>
          <p:cNvPr id="4" name="Slide Number Placeholder 3"/>
          <p:cNvSpPr>
            <a:spLocks noGrp="1"/>
          </p:cNvSpPr>
          <p:nvPr>
            <p:ph type="sldNum" sz="quarter" idx="4"/>
          </p:nvPr>
        </p:nvSpPr>
        <p:spPr/>
        <p:txBody>
          <a:bodyPr/>
          <a:lstStyle/>
          <a:p>
            <a:fld id="{3C4F54F3-C349-4609-AFEE-01462D5C7942}" type="slidenum">
              <a:rPr lang="en-GB" smtClean="0"/>
              <a:pPr/>
              <a:t>28</a:t>
            </a:fld>
            <a:endParaRPr lang="en-GB" dirty="0"/>
          </a:p>
        </p:txBody>
      </p:sp>
      <p:pic>
        <p:nvPicPr>
          <p:cNvPr id="86018" name="Picture 2"/>
          <p:cNvPicPr>
            <a:picLocks noChangeAspect="1" noChangeArrowheads="1"/>
          </p:cNvPicPr>
          <p:nvPr/>
        </p:nvPicPr>
        <p:blipFill>
          <a:blip r:embed="rId2"/>
          <a:srcRect/>
          <a:stretch>
            <a:fillRect/>
          </a:stretch>
        </p:blipFill>
        <p:spPr bwMode="auto">
          <a:xfrm>
            <a:off x="318375" y="1206372"/>
            <a:ext cx="3911721" cy="2415244"/>
          </a:xfrm>
          <a:prstGeom prst="rect">
            <a:avLst/>
          </a:prstGeom>
          <a:noFill/>
          <a:ln w="9525">
            <a:noFill/>
            <a:miter lim="800000"/>
            <a:headEnd/>
            <a:tailEnd/>
          </a:ln>
        </p:spPr>
      </p:pic>
      <p:pic>
        <p:nvPicPr>
          <p:cNvPr id="86019" name="Picture 3"/>
          <p:cNvPicPr>
            <a:picLocks noChangeAspect="1" noChangeArrowheads="1"/>
          </p:cNvPicPr>
          <p:nvPr/>
        </p:nvPicPr>
        <p:blipFill>
          <a:blip r:embed="rId3"/>
          <a:srcRect/>
          <a:stretch>
            <a:fillRect/>
          </a:stretch>
        </p:blipFill>
        <p:spPr bwMode="auto">
          <a:xfrm>
            <a:off x="4230096" y="1277319"/>
            <a:ext cx="4147161" cy="2344297"/>
          </a:xfrm>
          <a:prstGeom prst="rect">
            <a:avLst/>
          </a:prstGeom>
          <a:noFill/>
          <a:ln w="9525">
            <a:noFill/>
            <a:miter lim="800000"/>
            <a:headEnd/>
            <a:tailEnd/>
          </a:ln>
        </p:spPr>
      </p:pic>
      <p:sp>
        <p:nvSpPr>
          <p:cNvPr id="17" name="TextBox 16"/>
          <p:cNvSpPr txBox="1"/>
          <p:nvPr/>
        </p:nvSpPr>
        <p:spPr>
          <a:xfrm>
            <a:off x="4761157" y="4854865"/>
            <a:ext cx="3246402" cy="276999"/>
          </a:xfrm>
          <a:prstGeom prst="rect">
            <a:avLst/>
          </a:prstGeom>
          <a:noFill/>
        </p:spPr>
        <p:txBody>
          <a:bodyPr wrap="none" rtlCol="0">
            <a:spAutoFit/>
          </a:bodyPr>
          <a:lstStyle/>
          <a:p>
            <a:r>
              <a:rPr lang="en-GB" sz="1200" dirty="0"/>
              <a:t>Simulations by Monika Huhn &amp; Paul Metcalfe</a:t>
            </a:r>
          </a:p>
        </p:txBody>
      </p:sp>
      <p:sp>
        <p:nvSpPr>
          <p:cNvPr id="18" name="TextBox 17"/>
          <p:cNvSpPr txBox="1"/>
          <p:nvPr/>
        </p:nvSpPr>
        <p:spPr>
          <a:xfrm>
            <a:off x="965200" y="1053238"/>
            <a:ext cx="2856295" cy="369332"/>
          </a:xfrm>
          <a:prstGeom prst="rect">
            <a:avLst/>
          </a:prstGeom>
          <a:noFill/>
        </p:spPr>
        <p:txBody>
          <a:bodyPr wrap="none" rtlCol="0">
            <a:spAutoFit/>
          </a:bodyPr>
          <a:lstStyle/>
          <a:p>
            <a:r>
              <a:rPr lang="en-GB" dirty="0"/>
              <a:t>True curve simulated from</a:t>
            </a:r>
          </a:p>
        </p:txBody>
      </p:sp>
      <p:cxnSp>
        <p:nvCxnSpPr>
          <p:cNvPr id="22" name="Straight Arrow Connector 21"/>
          <p:cNvCxnSpPr/>
          <p:nvPr/>
        </p:nvCxnSpPr>
        <p:spPr>
          <a:xfrm flipV="1">
            <a:off x="4761157" y="1663262"/>
            <a:ext cx="110388" cy="223082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long should we follow patients until we can be confident of estimated cure rate?</a:t>
            </a:r>
            <a:br>
              <a:rPr lang="en-GB" dirty="0"/>
            </a:br>
            <a:endParaRPr lang="en-GB" dirty="0">
              <a:solidFill>
                <a:schemeClr val="accent2"/>
              </a:solidFill>
            </a:endParaRPr>
          </a:p>
        </p:txBody>
      </p:sp>
      <p:sp>
        <p:nvSpPr>
          <p:cNvPr id="3" name="Text Placeholder 2"/>
          <p:cNvSpPr>
            <a:spLocks noGrp="1"/>
          </p:cNvSpPr>
          <p:nvPr>
            <p:ph type="body" sz="quarter" idx="11"/>
          </p:nvPr>
        </p:nvSpPr>
        <p:spPr>
          <a:xfrm>
            <a:off x="318375" y="1040390"/>
            <a:ext cx="8029466" cy="1620000"/>
          </a:xfrm>
        </p:spPr>
        <p:txBody>
          <a:bodyPr/>
          <a:lstStyle/>
          <a:p>
            <a:pPr>
              <a:buFont typeface="Arial" pitchFamily="34" charset="0"/>
              <a:buChar char="•"/>
            </a:pPr>
            <a:r>
              <a:rPr lang="en-GB" dirty="0"/>
              <a:t> First of all would require a cause-specific survival analysis</a:t>
            </a:r>
          </a:p>
          <a:p>
            <a:pPr lvl="1">
              <a:buFont typeface="Arial" pitchFamily="34" charset="0"/>
              <a:buChar char="•"/>
            </a:pPr>
            <a:r>
              <a:rPr lang="en-GB" dirty="0"/>
              <a:t> </a:t>
            </a:r>
            <a:r>
              <a:rPr lang="en-GB" sz="1400" dirty="0"/>
              <a:t>Censoring non-cancer deaths</a:t>
            </a:r>
          </a:p>
          <a:p>
            <a:pPr>
              <a:buFont typeface="Arial" pitchFamily="34" charset="0"/>
              <a:buChar char="•"/>
            </a:pPr>
            <a:r>
              <a:rPr lang="en-GB" dirty="0"/>
              <a:t> One possibility, proportion of uncensored observations with an event in the interval [t* - (t-t*), t*], where t* = latest event (uncensored) time, t = largest time (event or censored).</a:t>
            </a:r>
          </a:p>
          <a:p>
            <a:endParaRPr lang="en-GB"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29</a:t>
            </a:fld>
            <a:endParaRPr lang="en-GB" dirty="0"/>
          </a:p>
        </p:txBody>
      </p:sp>
      <p:pic>
        <p:nvPicPr>
          <p:cNvPr id="115715" name="Picture 3"/>
          <p:cNvPicPr>
            <a:picLocks noChangeAspect="1" noChangeArrowheads="1"/>
          </p:cNvPicPr>
          <p:nvPr/>
        </p:nvPicPr>
        <p:blipFill>
          <a:blip r:embed="rId2"/>
          <a:srcRect/>
          <a:stretch>
            <a:fillRect/>
          </a:stretch>
        </p:blipFill>
        <p:spPr bwMode="auto">
          <a:xfrm>
            <a:off x="2477558" y="2571750"/>
            <a:ext cx="2619375" cy="2486025"/>
          </a:xfrm>
          <a:prstGeom prst="rect">
            <a:avLst/>
          </a:prstGeom>
          <a:noFill/>
          <a:ln w="9525">
            <a:noFill/>
            <a:miter lim="800000"/>
            <a:headEnd/>
            <a:tailEnd/>
          </a:ln>
        </p:spPr>
      </p:pic>
      <p:sp>
        <p:nvSpPr>
          <p:cNvPr id="6" name="TextBox 5"/>
          <p:cNvSpPr txBox="1"/>
          <p:nvPr/>
        </p:nvSpPr>
        <p:spPr>
          <a:xfrm>
            <a:off x="5017549" y="3988676"/>
            <a:ext cx="4126451" cy="1308050"/>
          </a:xfrm>
          <a:prstGeom prst="rect">
            <a:avLst/>
          </a:prstGeom>
          <a:noFill/>
        </p:spPr>
        <p:txBody>
          <a:bodyPr wrap="none" rtlCol="0">
            <a:spAutoFit/>
          </a:bodyPr>
          <a:lstStyle/>
          <a:p>
            <a:r>
              <a:rPr lang="en-GB" sz="1100" i="1" dirty="0"/>
              <a:t>An aside:  q  uses a denominator of the total no. of observations</a:t>
            </a:r>
          </a:p>
          <a:p>
            <a:r>
              <a:rPr lang="en-GB" sz="1100" i="1" dirty="0"/>
              <a:t>Whereas if the denominator was the number of uncensored</a:t>
            </a:r>
          </a:p>
          <a:p>
            <a:r>
              <a:rPr lang="en-GB" sz="1100" i="1" dirty="0"/>
              <a:t>Observations would have better properties</a:t>
            </a:r>
          </a:p>
          <a:p>
            <a:pPr>
              <a:buFont typeface="Arial" pitchFamily="34" charset="0"/>
              <a:buChar char="•"/>
            </a:pPr>
            <a:r>
              <a:rPr lang="en-GB" sz="1100" i="1" dirty="0"/>
              <a:t> max value =1 independent of cure rate </a:t>
            </a:r>
          </a:p>
          <a:p>
            <a:endParaRPr lang="en-GB" sz="1100" dirty="0"/>
          </a:p>
          <a:p>
            <a:endParaRPr lang="en-GB" sz="1200" dirty="0"/>
          </a:p>
          <a:p>
            <a:r>
              <a:rPr lang="en-GB" sz="12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pPr>
              <a:buFont typeface="Arial" pitchFamily="34" charset="0"/>
              <a:buChar char="•"/>
            </a:pPr>
            <a:r>
              <a:rPr lang="en-GB" dirty="0"/>
              <a:t>  Influential publication*</a:t>
            </a:r>
          </a:p>
          <a:p>
            <a:pPr>
              <a:buFont typeface="Arial" pitchFamily="34" charset="0"/>
              <a:buChar char="•"/>
            </a:pPr>
            <a:endParaRPr lang="en-GB" dirty="0"/>
          </a:p>
          <a:p>
            <a:pPr lvl="1" algn="ctr">
              <a:buNone/>
            </a:pPr>
            <a:r>
              <a:rPr lang="en-GB" dirty="0"/>
              <a:t> </a:t>
            </a:r>
            <a:r>
              <a:rPr lang="en-GB" sz="1600" dirty="0"/>
              <a:t>‘</a:t>
            </a:r>
            <a:r>
              <a:rPr lang="en-GB" sz="1600" i="1" dirty="0"/>
              <a:t>When the </a:t>
            </a:r>
            <a:r>
              <a:rPr lang="en-GB" sz="1600" i="1" dirty="0">
                <a:solidFill>
                  <a:schemeClr val="accent1"/>
                </a:solidFill>
              </a:rPr>
              <a:t>PH</a:t>
            </a:r>
            <a:r>
              <a:rPr lang="en-GB" sz="1600" i="1" dirty="0"/>
              <a:t> assumption is </a:t>
            </a:r>
            <a:r>
              <a:rPr lang="en-GB" sz="1600" i="1" dirty="0">
                <a:solidFill>
                  <a:schemeClr val="accent1"/>
                </a:solidFill>
              </a:rPr>
              <a:t>violated</a:t>
            </a:r>
            <a:r>
              <a:rPr lang="en-GB" sz="1600" i="1" dirty="0"/>
              <a:t> (</a:t>
            </a:r>
            <a:r>
              <a:rPr lang="en-GB" sz="1600" i="1" dirty="0" err="1"/>
              <a:t>ie</a:t>
            </a:r>
            <a:r>
              <a:rPr lang="en-GB" sz="1600" i="1" dirty="0"/>
              <a:t>, the true hazard ratio is</a:t>
            </a:r>
            <a:endParaRPr lang="en-GB" sz="2400" i="1" dirty="0"/>
          </a:p>
          <a:p>
            <a:pPr lvl="1" algn="ctr">
              <a:buNone/>
            </a:pPr>
            <a:r>
              <a:rPr lang="en-GB" sz="1600" i="1" dirty="0"/>
              <a:t>changing over time), the parameter actually being estimated by the</a:t>
            </a:r>
            <a:endParaRPr lang="en-GB" sz="2400" i="1" dirty="0"/>
          </a:p>
          <a:p>
            <a:pPr lvl="1" algn="ctr">
              <a:buNone/>
            </a:pPr>
            <a:r>
              <a:rPr lang="en-GB" sz="1600" i="1" dirty="0"/>
              <a:t>Cox procedure may </a:t>
            </a:r>
            <a:r>
              <a:rPr lang="en-GB" sz="1600" i="1" dirty="0">
                <a:solidFill>
                  <a:schemeClr val="accent1"/>
                </a:solidFill>
              </a:rPr>
              <a:t>not</a:t>
            </a:r>
            <a:r>
              <a:rPr lang="en-GB" sz="1600" i="1" dirty="0"/>
              <a:t> be a </a:t>
            </a:r>
            <a:r>
              <a:rPr lang="en-GB" sz="1600" i="1" dirty="0">
                <a:solidFill>
                  <a:schemeClr val="accent1"/>
                </a:solidFill>
              </a:rPr>
              <a:t>meaningful </a:t>
            </a:r>
            <a:r>
              <a:rPr lang="en-GB" sz="1600" i="1" dirty="0"/>
              <a:t>measure of the between group difference; it is </a:t>
            </a:r>
            <a:r>
              <a:rPr lang="en-GB" sz="1600" i="1" u="sng" dirty="0"/>
              <a:t>not</a:t>
            </a:r>
            <a:r>
              <a:rPr lang="en-GB" sz="1600" i="1" dirty="0"/>
              <a:t>, for example, </a:t>
            </a:r>
            <a:r>
              <a:rPr lang="en-GB" sz="1600" i="1" u="sng" dirty="0"/>
              <a:t>simply an average of the true hazard ratio over time</a:t>
            </a:r>
            <a:r>
              <a:rPr lang="en-GB" sz="1600" i="1" dirty="0"/>
              <a:t>.’</a:t>
            </a:r>
            <a:r>
              <a:rPr lang="en-GB" sz="600" i="1" dirty="0"/>
              <a:t>6</a:t>
            </a:r>
            <a:endParaRPr lang="en-GB" sz="2400" i="1" dirty="0"/>
          </a:p>
          <a:p>
            <a:pPr lvl="2">
              <a:buFont typeface="Arial" pitchFamily="34" charset="0"/>
              <a:buChar char="•"/>
            </a:pPr>
            <a:endParaRPr lang="en-GB"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3</a:t>
            </a:fld>
            <a:endParaRPr lang="en-GB" dirty="0"/>
          </a:p>
        </p:txBody>
      </p:sp>
      <p:sp>
        <p:nvSpPr>
          <p:cNvPr id="5" name="Title 4"/>
          <p:cNvSpPr>
            <a:spLocks noGrp="1"/>
          </p:cNvSpPr>
          <p:nvPr>
            <p:ph type="title"/>
          </p:nvPr>
        </p:nvSpPr>
        <p:spPr/>
        <p:txBody>
          <a:bodyPr/>
          <a:lstStyle/>
          <a:p>
            <a:r>
              <a:rPr lang="en-GB" dirty="0"/>
              <a:t>One fundamental question:  </a:t>
            </a:r>
            <a:r>
              <a:rPr lang="en-GB" dirty="0">
                <a:solidFill>
                  <a:schemeClr val="accent4"/>
                </a:solidFill>
              </a:rPr>
              <a:t>is the hazard ratio (HR) interpretable in the presence of non-proportional hazards (</a:t>
            </a:r>
            <a:r>
              <a:rPr lang="en-GB" dirty="0" err="1">
                <a:solidFill>
                  <a:schemeClr val="accent4"/>
                </a:solidFill>
              </a:rPr>
              <a:t>NPH</a:t>
            </a:r>
            <a:r>
              <a:rPr lang="en-GB" dirty="0">
                <a:solidFill>
                  <a:schemeClr val="accent4"/>
                </a:solidFill>
              </a:rPr>
              <a:t>)?</a:t>
            </a:r>
          </a:p>
        </p:txBody>
      </p:sp>
      <p:sp>
        <p:nvSpPr>
          <p:cNvPr id="9" name="Content Placeholder 8"/>
          <p:cNvSpPr>
            <a:spLocks noGrp="1"/>
          </p:cNvSpPr>
          <p:nvPr>
            <p:ph idx="15"/>
          </p:nvPr>
        </p:nvSpPr>
        <p:spPr>
          <a:xfrm>
            <a:off x="515816" y="3094225"/>
            <a:ext cx="7056000" cy="1444752"/>
          </a:xfrm>
        </p:spPr>
        <p:txBody>
          <a:bodyPr/>
          <a:lstStyle/>
          <a:p>
            <a:pPr algn="ctr"/>
            <a:endParaRPr lang="en-GB" dirty="0"/>
          </a:p>
          <a:p>
            <a:pPr lvl="1" algn="ctr">
              <a:buFont typeface="Arial" pitchFamily="34" charset="0"/>
              <a:buChar char="•"/>
            </a:pPr>
            <a:endParaRPr lang="en-GB" sz="1600" dirty="0"/>
          </a:p>
          <a:p>
            <a:pPr lvl="1" algn="ctr">
              <a:buNone/>
            </a:pPr>
            <a:r>
              <a:rPr lang="en-GB" sz="2400" b="1" dirty="0">
                <a:solidFill>
                  <a:schemeClr val="tx2"/>
                </a:solidFill>
              </a:rPr>
              <a:t>Really??   Let’s examine this assertion.</a:t>
            </a:r>
          </a:p>
          <a:p>
            <a:pPr algn="ctr"/>
            <a:endParaRPr lang="en-GB" dirty="0"/>
          </a:p>
        </p:txBody>
      </p:sp>
      <p:sp>
        <p:nvSpPr>
          <p:cNvPr id="8" name="TextBox 7"/>
          <p:cNvSpPr txBox="1"/>
          <p:nvPr/>
        </p:nvSpPr>
        <p:spPr>
          <a:xfrm>
            <a:off x="3407746" y="4538977"/>
            <a:ext cx="3220753" cy="307777"/>
          </a:xfrm>
          <a:prstGeom prst="rect">
            <a:avLst/>
          </a:prstGeom>
          <a:noFill/>
        </p:spPr>
        <p:txBody>
          <a:bodyPr wrap="none" rtlCol="0">
            <a:spAutoFit/>
          </a:bodyPr>
          <a:lstStyle/>
          <a:p>
            <a:r>
              <a:rPr lang="en-GB" sz="1400" dirty="0"/>
              <a:t>* Uno H, J Clin Oncology 2014 2380-5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Just finally – what’s the emerging picture in terms of presence of delayed effect?</a:t>
            </a:r>
          </a:p>
        </p:txBody>
      </p:sp>
      <p:sp>
        <p:nvSpPr>
          <p:cNvPr id="3" name="Text Placeholder 2"/>
          <p:cNvSpPr>
            <a:spLocks noGrp="1"/>
          </p:cNvSpPr>
          <p:nvPr>
            <p:ph type="body" sz="quarter" idx="11"/>
          </p:nvPr>
        </p:nvSpPr>
        <p:spPr>
          <a:xfrm>
            <a:off x="237600" y="1237097"/>
            <a:ext cx="4232800" cy="3174036"/>
          </a:xfrm>
        </p:spPr>
        <p:txBody>
          <a:bodyPr/>
          <a:lstStyle/>
          <a:p>
            <a:endParaRPr lang="en-GB"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30</a:t>
            </a:fld>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Careful how </a:t>
            </a:r>
            <a:r>
              <a:rPr lang="en-GB" dirty="0" err="1"/>
              <a:t>PFS</a:t>
            </a:r>
            <a:r>
              <a:rPr lang="en-GB" dirty="0"/>
              <a:t> curves are (</a:t>
            </a:r>
            <a:r>
              <a:rPr lang="en-GB" dirty="0" err="1"/>
              <a:t>mis</a:t>
            </a:r>
            <a:r>
              <a:rPr lang="en-GB" dirty="0"/>
              <a:t>?) interpreted</a:t>
            </a:r>
          </a:p>
        </p:txBody>
      </p:sp>
      <p:sp>
        <p:nvSpPr>
          <p:cNvPr id="3" name="Text Placeholder 2"/>
          <p:cNvSpPr>
            <a:spLocks noGrp="1"/>
          </p:cNvSpPr>
          <p:nvPr>
            <p:ph type="body" sz="quarter" idx="11"/>
          </p:nvPr>
        </p:nvSpPr>
        <p:spPr>
          <a:xfrm>
            <a:off x="237062" y="770400"/>
            <a:ext cx="3995206" cy="3174036"/>
          </a:xfrm>
        </p:spPr>
        <p:txBody>
          <a:bodyPr/>
          <a:lstStyle/>
          <a:p>
            <a:pPr>
              <a:buFont typeface="Arial" pitchFamily="34" charset="0"/>
              <a:buChar char="•"/>
            </a:pPr>
            <a:r>
              <a:rPr lang="en-GB" dirty="0"/>
              <a:t> Care required when examining presence of time-lag with </a:t>
            </a:r>
            <a:r>
              <a:rPr lang="en-GB" dirty="0" err="1"/>
              <a:t>PFS</a:t>
            </a:r>
            <a:r>
              <a:rPr lang="en-GB" dirty="0"/>
              <a:t> data</a:t>
            </a:r>
          </a:p>
          <a:p>
            <a:endParaRPr lang="en-GB" dirty="0"/>
          </a:p>
          <a:p>
            <a:pPr>
              <a:buFont typeface="Arial" pitchFamily="34" charset="0"/>
              <a:buChar char="•"/>
            </a:pPr>
            <a:r>
              <a:rPr lang="en-GB" dirty="0"/>
              <a:t>  Have seen KM curves misinterpreted a few times</a:t>
            </a:r>
          </a:p>
          <a:p>
            <a:pPr>
              <a:buFont typeface="Arial" pitchFamily="34" charset="0"/>
              <a:buChar char="•"/>
            </a:pPr>
            <a:endParaRPr lang="en-GB" dirty="0"/>
          </a:p>
          <a:p>
            <a:pPr>
              <a:buFont typeface="Arial" pitchFamily="34" charset="0"/>
              <a:buChar char="•"/>
            </a:pPr>
            <a:r>
              <a:rPr lang="en-GB" dirty="0"/>
              <a:t> In the example opposite:</a:t>
            </a:r>
          </a:p>
          <a:p>
            <a:pPr lvl="1">
              <a:buFont typeface="Arial" pitchFamily="34" charset="0"/>
              <a:buChar char="•"/>
            </a:pPr>
            <a:r>
              <a:rPr lang="en-GB" dirty="0"/>
              <a:t> </a:t>
            </a:r>
            <a:r>
              <a:rPr lang="en-GB" sz="1400" dirty="0"/>
              <a:t>At the first scheduled scan, 9 weeks, there is a clear difference in proportion progressing</a:t>
            </a:r>
          </a:p>
          <a:p>
            <a:pPr lvl="1">
              <a:buFont typeface="Arial" pitchFamily="34" charset="0"/>
              <a:buChar char="•"/>
            </a:pPr>
            <a:r>
              <a:rPr lang="en-GB" sz="1400" dirty="0"/>
              <a:t> The few earlier events will be either</a:t>
            </a:r>
          </a:p>
          <a:p>
            <a:pPr lvl="2">
              <a:buFont typeface="Arial" pitchFamily="34" charset="0"/>
              <a:buChar char="•"/>
            </a:pPr>
            <a:r>
              <a:rPr lang="en-GB" sz="1400" dirty="0"/>
              <a:t> deaths in absence of progression</a:t>
            </a:r>
          </a:p>
          <a:p>
            <a:pPr lvl="2">
              <a:buFont typeface="Arial" pitchFamily="34" charset="0"/>
              <a:buChar char="•"/>
            </a:pPr>
            <a:r>
              <a:rPr lang="en-GB" sz="1400" dirty="0"/>
              <a:t> unscheduled scans, probably prompted by deterioration in symptoms</a:t>
            </a:r>
          </a:p>
          <a:p>
            <a:pPr lvl="1">
              <a:buFont typeface="Arial" pitchFamily="34" charset="0"/>
              <a:buChar char="•"/>
            </a:pPr>
            <a:r>
              <a:rPr lang="en-GB" sz="1400" dirty="0"/>
              <a:t> </a:t>
            </a:r>
            <a:r>
              <a:rPr lang="en-GB" sz="1800" b="1" dirty="0">
                <a:solidFill>
                  <a:schemeClr val="accent1"/>
                </a:solidFill>
              </a:rPr>
              <a:t>In this case, effect on </a:t>
            </a:r>
            <a:r>
              <a:rPr lang="en-GB" sz="1800" b="1" dirty="0" err="1">
                <a:solidFill>
                  <a:schemeClr val="accent1"/>
                </a:solidFill>
              </a:rPr>
              <a:t>PFS</a:t>
            </a:r>
            <a:r>
              <a:rPr lang="en-GB" sz="1800" b="1" dirty="0">
                <a:solidFill>
                  <a:schemeClr val="accent1"/>
                </a:solidFill>
              </a:rPr>
              <a:t> was immediate</a:t>
            </a:r>
            <a:endParaRPr lang="en-GB" sz="1400" b="1" dirty="0">
              <a:solidFill>
                <a:schemeClr val="accent1"/>
              </a:solidFill>
            </a:endParaRPr>
          </a:p>
        </p:txBody>
      </p:sp>
      <p:sp>
        <p:nvSpPr>
          <p:cNvPr id="4" name="Slide Number Placeholder 3"/>
          <p:cNvSpPr>
            <a:spLocks noGrp="1"/>
          </p:cNvSpPr>
          <p:nvPr>
            <p:ph type="sldNum" sz="quarter" idx="4"/>
          </p:nvPr>
        </p:nvSpPr>
        <p:spPr/>
        <p:txBody>
          <a:bodyPr/>
          <a:lstStyle/>
          <a:p>
            <a:fld id="{3C4F54F3-C349-4609-AFEE-01462D5C7942}" type="slidenum">
              <a:rPr lang="en-GB" smtClean="0"/>
              <a:pPr/>
              <a:t>31</a:t>
            </a:fld>
            <a:endParaRPr lang="en-GB" dirty="0"/>
          </a:p>
        </p:txBody>
      </p:sp>
      <p:pic>
        <p:nvPicPr>
          <p:cNvPr id="116738" name="Picture 2"/>
          <p:cNvPicPr>
            <a:picLocks noChangeAspect="1" noChangeArrowheads="1"/>
          </p:cNvPicPr>
          <p:nvPr/>
        </p:nvPicPr>
        <p:blipFill>
          <a:blip r:embed="rId2"/>
          <a:srcRect/>
          <a:stretch>
            <a:fillRect/>
          </a:stretch>
        </p:blipFill>
        <p:spPr bwMode="auto">
          <a:xfrm>
            <a:off x="4232806" y="770400"/>
            <a:ext cx="4237336" cy="3471333"/>
          </a:xfrm>
          <a:prstGeom prst="rect">
            <a:avLst/>
          </a:prstGeom>
          <a:noFill/>
          <a:ln w="9525">
            <a:noFill/>
            <a:miter lim="800000"/>
            <a:headEnd/>
            <a:tailEnd/>
          </a:ln>
        </p:spPr>
      </p:pic>
      <p:cxnSp>
        <p:nvCxnSpPr>
          <p:cNvPr id="7" name="Straight Arrow Connector 6"/>
          <p:cNvCxnSpPr/>
          <p:nvPr/>
        </p:nvCxnSpPr>
        <p:spPr>
          <a:xfrm flipV="1">
            <a:off x="3775841" y="2624959"/>
            <a:ext cx="1923393" cy="14977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775841" y="2144110"/>
            <a:ext cx="1828800" cy="48084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1748D8EB-9301-403A-889B-E8DDB32CFF4A}" type="slidenum">
              <a:rPr lang="en-GB" smtClean="0"/>
              <a:pPr>
                <a:defRPr/>
              </a:pPr>
              <a:t>32</a:t>
            </a:fld>
            <a:endParaRPr lang="en-GB" dirty="0"/>
          </a:p>
        </p:txBody>
      </p:sp>
      <p:sp>
        <p:nvSpPr>
          <p:cNvPr id="2" name="Title 1"/>
          <p:cNvSpPr>
            <a:spLocks noGrp="1"/>
          </p:cNvSpPr>
          <p:nvPr>
            <p:ph type="title"/>
          </p:nvPr>
        </p:nvSpPr>
        <p:spPr/>
        <p:txBody>
          <a:bodyPr/>
          <a:lstStyle/>
          <a:p>
            <a:r>
              <a:rPr lang="en-US" dirty="0"/>
              <a:t>Emerging OS data generally support delayed effect</a:t>
            </a:r>
            <a:endParaRPr lang="en-US" sz="2400" dirty="0"/>
          </a:p>
        </p:txBody>
      </p:sp>
      <p:pic>
        <p:nvPicPr>
          <p:cNvPr id="117762" name="Picture 2"/>
          <p:cNvPicPr>
            <a:picLocks noChangeAspect="1" noChangeArrowheads="1"/>
          </p:cNvPicPr>
          <p:nvPr/>
        </p:nvPicPr>
        <p:blipFill>
          <a:blip r:embed="rId2"/>
          <a:srcRect/>
          <a:stretch>
            <a:fillRect/>
          </a:stretch>
        </p:blipFill>
        <p:spPr bwMode="auto">
          <a:xfrm>
            <a:off x="286533" y="648001"/>
            <a:ext cx="2193181" cy="1485600"/>
          </a:xfrm>
          <a:prstGeom prst="rect">
            <a:avLst/>
          </a:prstGeom>
          <a:noFill/>
          <a:ln w="9525">
            <a:noFill/>
            <a:miter lim="800000"/>
            <a:headEnd/>
            <a:tailEnd/>
          </a:ln>
        </p:spPr>
      </p:pic>
      <p:pic>
        <p:nvPicPr>
          <p:cNvPr id="117763" name="Picture 3"/>
          <p:cNvPicPr>
            <a:picLocks noChangeAspect="1" noChangeArrowheads="1"/>
          </p:cNvPicPr>
          <p:nvPr/>
        </p:nvPicPr>
        <p:blipFill>
          <a:blip r:embed="rId3"/>
          <a:srcRect/>
          <a:stretch>
            <a:fillRect/>
          </a:stretch>
        </p:blipFill>
        <p:spPr bwMode="auto">
          <a:xfrm>
            <a:off x="2494789" y="597772"/>
            <a:ext cx="2236875" cy="1535829"/>
          </a:xfrm>
          <a:prstGeom prst="rect">
            <a:avLst/>
          </a:prstGeom>
          <a:noFill/>
          <a:ln w="9525">
            <a:noFill/>
            <a:miter lim="800000"/>
            <a:headEnd/>
            <a:tailEnd/>
          </a:ln>
        </p:spPr>
      </p:pic>
      <p:pic>
        <p:nvPicPr>
          <p:cNvPr id="117764" name="Picture 4"/>
          <p:cNvPicPr>
            <a:picLocks noChangeAspect="1" noChangeArrowheads="1"/>
          </p:cNvPicPr>
          <p:nvPr/>
        </p:nvPicPr>
        <p:blipFill>
          <a:blip r:embed="rId4"/>
          <a:srcRect/>
          <a:stretch>
            <a:fillRect/>
          </a:stretch>
        </p:blipFill>
        <p:spPr bwMode="auto">
          <a:xfrm>
            <a:off x="4763084" y="597772"/>
            <a:ext cx="2327457" cy="1529472"/>
          </a:xfrm>
          <a:prstGeom prst="rect">
            <a:avLst/>
          </a:prstGeom>
          <a:noFill/>
          <a:ln w="9525">
            <a:noFill/>
            <a:miter lim="800000"/>
            <a:headEnd/>
            <a:tailEnd/>
          </a:ln>
        </p:spPr>
      </p:pic>
      <p:pic>
        <p:nvPicPr>
          <p:cNvPr id="117765" name="Picture 5"/>
          <p:cNvPicPr>
            <a:picLocks noChangeAspect="1" noChangeArrowheads="1"/>
          </p:cNvPicPr>
          <p:nvPr/>
        </p:nvPicPr>
        <p:blipFill>
          <a:blip r:embed="rId5"/>
          <a:srcRect/>
          <a:stretch>
            <a:fillRect/>
          </a:stretch>
        </p:blipFill>
        <p:spPr bwMode="auto">
          <a:xfrm>
            <a:off x="7226733" y="665868"/>
            <a:ext cx="1738109" cy="1443079"/>
          </a:xfrm>
          <a:prstGeom prst="rect">
            <a:avLst/>
          </a:prstGeom>
          <a:noFill/>
          <a:ln w="9525">
            <a:noFill/>
            <a:miter lim="800000"/>
            <a:headEnd/>
            <a:tailEnd/>
          </a:ln>
        </p:spPr>
      </p:pic>
      <p:pic>
        <p:nvPicPr>
          <p:cNvPr id="117766" name="Picture 6"/>
          <p:cNvPicPr>
            <a:picLocks noChangeAspect="1" noChangeArrowheads="1"/>
          </p:cNvPicPr>
          <p:nvPr/>
        </p:nvPicPr>
        <p:blipFill>
          <a:blip r:embed="rId6"/>
          <a:srcRect/>
          <a:stretch>
            <a:fillRect/>
          </a:stretch>
        </p:blipFill>
        <p:spPr bwMode="auto">
          <a:xfrm>
            <a:off x="3360581" y="2985378"/>
            <a:ext cx="2432303" cy="1489345"/>
          </a:xfrm>
          <a:prstGeom prst="rect">
            <a:avLst/>
          </a:prstGeom>
          <a:noFill/>
          <a:ln w="9525">
            <a:noFill/>
            <a:miter lim="800000"/>
            <a:headEnd/>
            <a:tailEnd/>
          </a:ln>
        </p:spPr>
      </p:pic>
      <p:pic>
        <p:nvPicPr>
          <p:cNvPr id="117767" name="Picture 7"/>
          <p:cNvPicPr>
            <a:picLocks noChangeAspect="1" noChangeArrowheads="1"/>
          </p:cNvPicPr>
          <p:nvPr/>
        </p:nvPicPr>
        <p:blipFill>
          <a:blip r:embed="rId7"/>
          <a:srcRect/>
          <a:stretch>
            <a:fillRect/>
          </a:stretch>
        </p:blipFill>
        <p:spPr bwMode="auto">
          <a:xfrm>
            <a:off x="5946153" y="3003112"/>
            <a:ext cx="3018689" cy="1471611"/>
          </a:xfrm>
          <a:prstGeom prst="rect">
            <a:avLst/>
          </a:prstGeom>
          <a:noFill/>
          <a:ln w="9525">
            <a:noFill/>
            <a:miter lim="800000"/>
            <a:headEnd/>
            <a:tailEnd/>
          </a:ln>
        </p:spPr>
      </p:pic>
      <p:pic>
        <p:nvPicPr>
          <p:cNvPr id="117768" name="Picture 8"/>
          <p:cNvPicPr>
            <a:picLocks noChangeAspect="1" noChangeArrowheads="1"/>
          </p:cNvPicPr>
          <p:nvPr/>
        </p:nvPicPr>
        <p:blipFill>
          <a:blip r:embed="rId8"/>
          <a:srcRect/>
          <a:stretch>
            <a:fillRect/>
          </a:stretch>
        </p:blipFill>
        <p:spPr bwMode="auto">
          <a:xfrm>
            <a:off x="420236" y="2833487"/>
            <a:ext cx="2877461" cy="1689876"/>
          </a:xfrm>
          <a:prstGeom prst="rect">
            <a:avLst/>
          </a:prstGeom>
          <a:noFill/>
          <a:ln w="9525">
            <a:noFill/>
            <a:miter lim="800000"/>
            <a:headEnd/>
            <a:tailEnd/>
          </a:ln>
        </p:spPr>
      </p:pic>
      <p:sp>
        <p:nvSpPr>
          <p:cNvPr id="14" name="TextBox 13"/>
          <p:cNvSpPr txBox="1"/>
          <p:nvPr/>
        </p:nvSpPr>
        <p:spPr>
          <a:xfrm>
            <a:off x="714375" y="2286160"/>
            <a:ext cx="2031325" cy="369332"/>
          </a:xfrm>
          <a:prstGeom prst="rect">
            <a:avLst/>
          </a:prstGeom>
          <a:noFill/>
        </p:spPr>
        <p:txBody>
          <a:bodyPr wrap="none" rtlCol="0">
            <a:spAutoFit/>
          </a:bodyPr>
          <a:lstStyle/>
          <a:p>
            <a:r>
              <a:rPr lang="en-GB" b="1" dirty="0" err="1">
                <a:solidFill>
                  <a:srgbClr val="00B050"/>
                </a:solidFill>
              </a:rPr>
              <a:t>Nivo</a:t>
            </a:r>
            <a:r>
              <a:rPr lang="en-GB" b="1" dirty="0">
                <a:solidFill>
                  <a:srgbClr val="00B050"/>
                </a:solidFill>
              </a:rPr>
              <a:t> - melanoma</a:t>
            </a:r>
          </a:p>
        </p:txBody>
      </p:sp>
      <p:sp>
        <p:nvSpPr>
          <p:cNvPr id="15" name="TextBox 14"/>
          <p:cNvSpPr txBox="1"/>
          <p:nvPr/>
        </p:nvSpPr>
        <p:spPr>
          <a:xfrm>
            <a:off x="7277527" y="2286160"/>
            <a:ext cx="1492716" cy="369332"/>
          </a:xfrm>
          <a:prstGeom prst="rect">
            <a:avLst/>
          </a:prstGeom>
          <a:noFill/>
        </p:spPr>
        <p:txBody>
          <a:bodyPr wrap="none" rtlCol="0">
            <a:spAutoFit/>
          </a:bodyPr>
          <a:lstStyle/>
          <a:p>
            <a:r>
              <a:rPr lang="en-GB" b="1" dirty="0" err="1">
                <a:solidFill>
                  <a:srgbClr val="FF0000"/>
                </a:solidFill>
              </a:rPr>
              <a:t>Nivo</a:t>
            </a:r>
            <a:r>
              <a:rPr lang="en-GB" b="1" dirty="0">
                <a:solidFill>
                  <a:srgbClr val="FF0000"/>
                </a:solidFill>
              </a:rPr>
              <a:t> – renal</a:t>
            </a:r>
          </a:p>
        </p:txBody>
      </p:sp>
      <p:sp>
        <p:nvSpPr>
          <p:cNvPr id="16" name="TextBox 15"/>
          <p:cNvSpPr txBox="1"/>
          <p:nvPr/>
        </p:nvSpPr>
        <p:spPr>
          <a:xfrm>
            <a:off x="4949287" y="2286160"/>
            <a:ext cx="2262158" cy="369332"/>
          </a:xfrm>
          <a:prstGeom prst="rect">
            <a:avLst/>
          </a:prstGeom>
          <a:noFill/>
        </p:spPr>
        <p:txBody>
          <a:bodyPr wrap="none" rtlCol="0">
            <a:spAutoFit/>
          </a:bodyPr>
          <a:lstStyle/>
          <a:p>
            <a:r>
              <a:rPr lang="en-GB" b="1" dirty="0" err="1">
                <a:solidFill>
                  <a:srgbClr val="00B050"/>
                </a:solidFill>
              </a:rPr>
              <a:t>Nivo</a:t>
            </a:r>
            <a:r>
              <a:rPr lang="en-GB" b="1" dirty="0">
                <a:solidFill>
                  <a:srgbClr val="00B050"/>
                </a:solidFill>
              </a:rPr>
              <a:t> – </a:t>
            </a:r>
            <a:r>
              <a:rPr lang="en-GB" b="1" dirty="0" err="1">
                <a:solidFill>
                  <a:srgbClr val="00B050"/>
                </a:solidFill>
              </a:rPr>
              <a:t>NSCLC</a:t>
            </a:r>
            <a:r>
              <a:rPr lang="en-GB" b="1" dirty="0">
                <a:solidFill>
                  <a:srgbClr val="00B050"/>
                </a:solidFill>
              </a:rPr>
              <a:t> </a:t>
            </a:r>
            <a:r>
              <a:rPr lang="en-GB" b="1" dirty="0" err="1">
                <a:solidFill>
                  <a:srgbClr val="00B050"/>
                </a:solidFill>
              </a:rPr>
              <a:t>NSq</a:t>
            </a:r>
            <a:endParaRPr lang="en-GB" b="1" dirty="0">
              <a:solidFill>
                <a:srgbClr val="00B050"/>
              </a:solidFill>
            </a:endParaRPr>
          </a:p>
        </p:txBody>
      </p:sp>
      <p:sp>
        <p:nvSpPr>
          <p:cNvPr id="17" name="TextBox 16"/>
          <p:cNvSpPr txBox="1"/>
          <p:nvPr/>
        </p:nvSpPr>
        <p:spPr>
          <a:xfrm>
            <a:off x="2718327" y="2286160"/>
            <a:ext cx="2095445" cy="369332"/>
          </a:xfrm>
          <a:prstGeom prst="rect">
            <a:avLst/>
          </a:prstGeom>
          <a:noFill/>
        </p:spPr>
        <p:txBody>
          <a:bodyPr wrap="none" rtlCol="0">
            <a:spAutoFit/>
          </a:bodyPr>
          <a:lstStyle/>
          <a:p>
            <a:r>
              <a:rPr lang="en-GB" b="1" dirty="0" err="1">
                <a:solidFill>
                  <a:srgbClr val="FFC000"/>
                </a:solidFill>
              </a:rPr>
              <a:t>Nivo</a:t>
            </a:r>
            <a:r>
              <a:rPr lang="en-GB" b="1" dirty="0">
                <a:solidFill>
                  <a:srgbClr val="FFC000"/>
                </a:solidFill>
              </a:rPr>
              <a:t> – </a:t>
            </a:r>
            <a:r>
              <a:rPr lang="en-GB" b="1" dirty="0" err="1">
                <a:solidFill>
                  <a:srgbClr val="FFC000"/>
                </a:solidFill>
              </a:rPr>
              <a:t>NSCLC</a:t>
            </a:r>
            <a:r>
              <a:rPr lang="en-GB" b="1" dirty="0">
                <a:solidFill>
                  <a:srgbClr val="FFC000"/>
                </a:solidFill>
              </a:rPr>
              <a:t> Sq</a:t>
            </a:r>
          </a:p>
        </p:txBody>
      </p:sp>
      <p:sp>
        <p:nvSpPr>
          <p:cNvPr id="18" name="TextBox 17"/>
          <p:cNvSpPr txBox="1"/>
          <p:nvPr/>
        </p:nvSpPr>
        <p:spPr>
          <a:xfrm>
            <a:off x="763289" y="4639422"/>
            <a:ext cx="2428870" cy="369332"/>
          </a:xfrm>
          <a:prstGeom prst="rect">
            <a:avLst/>
          </a:prstGeom>
          <a:noFill/>
        </p:spPr>
        <p:txBody>
          <a:bodyPr wrap="none" rtlCol="0">
            <a:spAutoFit/>
          </a:bodyPr>
          <a:lstStyle/>
          <a:p>
            <a:r>
              <a:rPr lang="en-GB" b="1" dirty="0" err="1">
                <a:solidFill>
                  <a:srgbClr val="FFC000"/>
                </a:solidFill>
              </a:rPr>
              <a:t>Pembro</a:t>
            </a:r>
            <a:r>
              <a:rPr lang="en-GB" b="1" dirty="0">
                <a:solidFill>
                  <a:srgbClr val="FFC000"/>
                </a:solidFill>
              </a:rPr>
              <a:t> – Melanoma</a:t>
            </a:r>
          </a:p>
        </p:txBody>
      </p:sp>
      <p:sp>
        <p:nvSpPr>
          <p:cNvPr id="19" name="TextBox 18"/>
          <p:cNvSpPr txBox="1"/>
          <p:nvPr/>
        </p:nvSpPr>
        <p:spPr>
          <a:xfrm>
            <a:off x="3548649" y="4639422"/>
            <a:ext cx="2095445" cy="369332"/>
          </a:xfrm>
          <a:prstGeom prst="rect">
            <a:avLst/>
          </a:prstGeom>
          <a:noFill/>
        </p:spPr>
        <p:txBody>
          <a:bodyPr wrap="none" rtlCol="0">
            <a:spAutoFit/>
          </a:bodyPr>
          <a:lstStyle/>
          <a:p>
            <a:r>
              <a:rPr lang="en-GB" b="1" dirty="0" err="1">
                <a:solidFill>
                  <a:srgbClr val="00B050"/>
                </a:solidFill>
              </a:rPr>
              <a:t>Pembro</a:t>
            </a:r>
            <a:r>
              <a:rPr lang="en-GB" b="1" dirty="0">
                <a:solidFill>
                  <a:srgbClr val="00B050"/>
                </a:solidFill>
              </a:rPr>
              <a:t> – </a:t>
            </a:r>
            <a:r>
              <a:rPr lang="en-GB" b="1" dirty="0" err="1">
                <a:solidFill>
                  <a:srgbClr val="00B050"/>
                </a:solidFill>
              </a:rPr>
              <a:t>NSCLC</a:t>
            </a:r>
            <a:endParaRPr lang="en-GB" b="1" dirty="0">
              <a:solidFill>
                <a:srgbClr val="00B050"/>
              </a:solidFill>
            </a:endParaRPr>
          </a:p>
        </p:txBody>
      </p:sp>
      <p:sp>
        <p:nvSpPr>
          <p:cNvPr id="20" name="TextBox 19"/>
          <p:cNvSpPr txBox="1"/>
          <p:nvPr/>
        </p:nvSpPr>
        <p:spPr>
          <a:xfrm>
            <a:off x="6063092" y="4639422"/>
            <a:ext cx="1928733" cy="369332"/>
          </a:xfrm>
          <a:prstGeom prst="rect">
            <a:avLst/>
          </a:prstGeom>
          <a:noFill/>
        </p:spPr>
        <p:txBody>
          <a:bodyPr wrap="none" rtlCol="0">
            <a:spAutoFit/>
          </a:bodyPr>
          <a:lstStyle/>
          <a:p>
            <a:r>
              <a:rPr lang="en-GB" b="1" dirty="0" err="1">
                <a:solidFill>
                  <a:srgbClr val="00B050"/>
                </a:solidFill>
              </a:rPr>
              <a:t>Atezol</a:t>
            </a:r>
            <a:r>
              <a:rPr lang="en-GB" b="1" dirty="0">
                <a:solidFill>
                  <a:srgbClr val="00B050"/>
                </a:solidFill>
              </a:rPr>
              <a:t> – </a:t>
            </a:r>
            <a:r>
              <a:rPr lang="en-GB" b="1" dirty="0" err="1">
                <a:solidFill>
                  <a:srgbClr val="00B050"/>
                </a:solidFill>
              </a:rPr>
              <a:t>NSCLC</a:t>
            </a:r>
            <a:endParaRPr lang="en-GB" b="1" dirty="0">
              <a:solidFill>
                <a:srgbClr val="00B05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Non-Proportional Hazards – So What?</a:t>
            </a:r>
            <a:endParaRPr lang="en-GB" dirty="0"/>
          </a:p>
        </p:txBody>
      </p:sp>
      <p:sp>
        <p:nvSpPr>
          <p:cNvPr id="3" name="Text Placeholder 2"/>
          <p:cNvSpPr>
            <a:spLocks noGrp="1"/>
          </p:cNvSpPr>
          <p:nvPr>
            <p:ph type="body" sz="quarter" idx="11"/>
          </p:nvPr>
        </p:nvSpPr>
        <p:spPr>
          <a:xfrm>
            <a:off x="237599" y="793302"/>
            <a:ext cx="7836357" cy="1620000"/>
          </a:xfrm>
        </p:spPr>
        <p:txBody>
          <a:bodyPr/>
          <a:lstStyle/>
          <a:p>
            <a:pPr>
              <a:buFont typeface="Arial" pitchFamily="34" charset="0"/>
              <a:buChar char="•"/>
            </a:pPr>
            <a:r>
              <a:rPr lang="en-GB" dirty="0"/>
              <a:t> </a:t>
            </a:r>
            <a:r>
              <a:rPr lang="en-GB" sz="2000" dirty="0"/>
              <a:t>The hazard ratio remains a suitable, primary measure of average effect</a:t>
            </a:r>
          </a:p>
          <a:p>
            <a:endParaRPr lang="en-GB" sz="2000" dirty="0"/>
          </a:p>
          <a:p>
            <a:r>
              <a:rPr lang="en-GB" sz="2000" dirty="0"/>
              <a:t>However</a:t>
            </a:r>
          </a:p>
          <a:p>
            <a:pPr>
              <a:buFont typeface="Arial" pitchFamily="34" charset="0"/>
              <a:buChar char="•"/>
            </a:pPr>
            <a:r>
              <a:rPr lang="en-GB" sz="2000" dirty="0"/>
              <a:t> The clinical data support presence of delayed effect</a:t>
            </a:r>
          </a:p>
          <a:p>
            <a:pPr>
              <a:buFont typeface="Arial" pitchFamily="34" charset="0"/>
              <a:buChar char="•"/>
            </a:pPr>
            <a:r>
              <a:rPr lang="en-GB" sz="2000" dirty="0"/>
              <a:t> Need supplemental (not replacement) measures of average absolute benefit</a:t>
            </a:r>
          </a:p>
          <a:p>
            <a:pPr lvl="1"/>
            <a:r>
              <a:rPr lang="en-GB" sz="1600" dirty="0"/>
              <a:t>Ones that include all the data recorded from patients</a:t>
            </a:r>
          </a:p>
          <a:p>
            <a:pPr>
              <a:buFont typeface="Arial" pitchFamily="34" charset="0"/>
              <a:buChar char="•"/>
            </a:pPr>
            <a:r>
              <a:rPr lang="en-GB" sz="2000" dirty="0"/>
              <a:t> Important implications for design</a:t>
            </a:r>
          </a:p>
          <a:p>
            <a:pPr>
              <a:buFont typeface="Arial" pitchFamily="34" charset="0"/>
              <a:buChar char="•"/>
            </a:pPr>
            <a:r>
              <a:rPr lang="en-GB" sz="2000" dirty="0"/>
              <a:t> Demonstration of cure would be a game-changer</a:t>
            </a:r>
          </a:p>
          <a:p>
            <a:pPr lvl="1"/>
            <a:r>
              <a:rPr lang="en-GB" sz="1600" dirty="0"/>
              <a:t>Associated statistical challenges</a:t>
            </a:r>
          </a:p>
          <a:p>
            <a:pPr lvl="1"/>
            <a:endParaRPr lang="en-GB" sz="1100" dirty="0"/>
          </a:p>
          <a:p>
            <a:pPr>
              <a:buFont typeface="Arial" pitchFamily="34" charset="0"/>
              <a:buChar char="•"/>
            </a:pPr>
            <a:r>
              <a:rPr lang="en-GB" sz="2000" dirty="0"/>
              <a:t> The excitement about the class is justified</a:t>
            </a:r>
          </a:p>
        </p:txBody>
      </p:sp>
      <p:sp>
        <p:nvSpPr>
          <p:cNvPr id="4" name="Slide Number Placeholder 3"/>
          <p:cNvSpPr>
            <a:spLocks noGrp="1"/>
          </p:cNvSpPr>
          <p:nvPr>
            <p:ph type="sldNum" sz="quarter" idx="4"/>
          </p:nvPr>
        </p:nvSpPr>
        <p:spPr/>
        <p:txBody>
          <a:bodyPr/>
          <a:lstStyle/>
          <a:p>
            <a:fld id="{3C4F54F3-C349-4609-AFEE-01462D5C7942}" type="slidenum">
              <a:rPr lang="en-GB" smtClean="0"/>
              <a:pPr/>
              <a:t>33</a:t>
            </a:fld>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Is this any different to multicentre clinical trials?</a:t>
            </a:r>
          </a:p>
        </p:txBody>
      </p:sp>
      <p:sp>
        <p:nvSpPr>
          <p:cNvPr id="7" name="Text Placeholder 6"/>
          <p:cNvSpPr>
            <a:spLocks noGrp="1"/>
          </p:cNvSpPr>
          <p:nvPr>
            <p:ph type="body" sz="quarter" idx="11"/>
          </p:nvPr>
        </p:nvSpPr>
        <p:spPr>
          <a:xfrm>
            <a:off x="237600" y="1237097"/>
            <a:ext cx="8328062" cy="1620000"/>
          </a:xfrm>
        </p:spPr>
        <p:txBody>
          <a:bodyPr/>
          <a:lstStyle/>
          <a:p>
            <a:pPr>
              <a:buFont typeface="Arial" pitchFamily="34" charset="0"/>
              <a:buChar char="•"/>
            </a:pPr>
            <a:r>
              <a:rPr lang="en-GB" dirty="0"/>
              <a:t>  </a:t>
            </a:r>
            <a:r>
              <a:rPr lang="en-GB" sz="2000" dirty="0"/>
              <a:t>Quantitative </a:t>
            </a:r>
            <a:r>
              <a:rPr lang="en-GB" sz="2000" dirty="0">
                <a:solidFill>
                  <a:schemeClr val="accent1"/>
                </a:solidFill>
              </a:rPr>
              <a:t>treatment-by-centre</a:t>
            </a:r>
            <a:r>
              <a:rPr lang="en-GB" sz="2000" dirty="0"/>
              <a:t> interaction</a:t>
            </a:r>
          </a:p>
          <a:p>
            <a:pPr lvl="1">
              <a:buFont typeface="Arial" pitchFamily="34" charset="0"/>
              <a:buChar char="•"/>
            </a:pPr>
            <a:r>
              <a:rPr lang="en-GB" sz="1100" dirty="0"/>
              <a:t>  </a:t>
            </a:r>
            <a:r>
              <a:rPr lang="en-GB" sz="1400" dirty="0"/>
              <a:t>We’re quite happy to describe the treatment benefit as the average over centres even if there is statistical evidence that the benefit differs across centres</a:t>
            </a:r>
            <a:endParaRPr lang="en-GB" sz="1100" dirty="0"/>
          </a:p>
          <a:p>
            <a:pPr lvl="1">
              <a:buFont typeface="Arial" pitchFamily="34" charset="0"/>
              <a:buChar char="•"/>
            </a:pPr>
            <a:endParaRPr lang="en-GB" sz="1100" dirty="0"/>
          </a:p>
          <a:p>
            <a:pPr lvl="1">
              <a:buFont typeface="Arial" pitchFamily="34" charset="0"/>
              <a:buChar char="•"/>
            </a:pPr>
            <a:endParaRPr lang="en-GB" sz="1100" dirty="0"/>
          </a:p>
          <a:p>
            <a:pPr>
              <a:buFont typeface="Arial" pitchFamily="34" charset="0"/>
              <a:buChar char="•"/>
            </a:pPr>
            <a:r>
              <a:rPr lang="en-GB" sz="2000" dirty="0"/>
              <a:t> </a:t>
            </a:r>
            <a:r>
              <a:rPr lang="en-GB" sz="2000" dirty="0" err="1"/>
              <a:t>NPH</a:t>
            </a:r>
            <a:r>
              <a:rPr lang="en-GB" sz="2000" dirty="0"/>
              <a:t> = quantitative </a:t>
            </a:r>
            <a:r>
              <a:rPr lang="en-GB" sz="2000" dirty="0">
                <a:solidFill>
                  <a:schemeClr val="accent1"/>
                </a:solidFill>
              </a:rPr>
              <a:t>treatment-by-trial</a:t>
            </a:r>
            <a:r>
              <a:rPr lang="en-GB" sz="2000" dirty="0"/>
              <a:t> interaction</a:t>
            </a:r>
          </a:p>
          <a:p>
            <a:pPr lvl="1">
              <a:buFont typeface="Arial" pitchFamily="34" charset="0"/>
              <a:buChar char="•"/>
            </a:pPr>
            <a:r>
              <a:rPr lang="en-GB" sz="1100" dirty="0"/>
              <a:t>  </a:t>
            </a:r>
            <a:r>
              <a:rPr lang="en-GB" sz="1400" dirty="0"/>
              <a:t>Acknowledge, but describe overall benefit as the average treatment effect over time</a:t>
            </a:r>
          </a:p>
          <a:p>
            <a:pPr lvl="1">
              <a:buFont typeface="Arial" pitchFamily="34" charset="0"/>
              <a:buChar char="•"/>
            </a:pPr>
            <a:r>
              <a:rPr lang="en-GB" sz="1400" dirty="0"/>
              <a:t> Likely with a large enough trial there would always be evidence of </a:t>
            </a:r>
            <a:r>
              <a:rPr lang="en-GB" sz="1400" dirty="0" err="1"/>
              <a:t>NPH</a:t>
            </a:r>
            <a:r>
              <a:rPr lang="en-GB" sz="1400" dirty="0"/>
              <a:t> </a:t>
            </a:r>
          </a:p>
          <a:p>
            <a:pPr lvl="1">
              <a:buFont typeface="Arial" pitchFamily="34" charset="0"/>
              <a:buChar char="•"/>
            </a:pPr>
            <a:endParaRPr lang="en-GB" sz="1400" dirty="0"/>
          </a:p>
          <a:p>
            <a:pPr>
              <a:buFont typeface="Arial" pitchFamily="34" charset="0"/>
              <a:buChar char="•"/>
            </a:pPr>
            <a:r>
              <a:rPr lang="en-GB" sz="1850" dirty="0"/>
              <a:t> But how do we estimate the average HR?</a:t>
            </a:r>
          </a:p>
        </p:txBody>
      </p:sp>
      <p:sp>
        <p:nvSpPr>
          <p:cNvPr id="3" name="Slide Number Placeholder 2"/>
          <p:cNvSpPr>
            <a:spLocks noGrp="1"/>
          </p:cNvSpPr>
          <p:nvPr>
            <p:ph type="sldNum" sz="quarter" idx="4"/>
          </p:nvPr>
        </p:nvSpPr>
        <p:spPr/>
        <p:txBody>
          <a:bodyPr/>
          <a:lstStyle/>
          <a:p>
            <a:fld id="{3C4F54F3-C349-4609-AFEE-01462D5C7942}" type="slidenum">
              <a:rPr lang="en-GB" smtClean="0"/>
              <a:pPr/>
              <a:t>4</a:t>
            </a:fld>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8375" y="3050798"/>
            <a:ext cx="8102294" cy="1620000"/>
          </a:xfrm>
        </p:spPr>
        <p:txBody>
          <a:bodyPr/>
          <a:lstStyle/>
          <a:p>
            <a:pPr>
              <a:buFont typeface="Arial" pitchFamily="34" charset="0"/>
              <a:buChar char="•"/>
            </a:pPr>
            <a:r>
              <a:rPr lang="en-GB" dirty="0"/>
              <a:t>   HR = geometric mean of piecewise </a:t>
            </a:r>
            <a:r>
              <a:rPr lang="en-GB" dirty="0" err="1"/>
              <a:t>HRs</a:t>
            </a:r>
            <a:r>
              <a:rPr lang="en-GB" dirty="0"/>
              <a:t>, weighted proportional to no. of events per period</a:t>
            </a:r>
          </a:p>
          <a:p>
            <a:pPr lvl="2">
              <a:buFont typeface="Arial" pitchFamily="34" charset="0"/>
              <a:buChar char="•"/>
            </a:pPr>
            <a:endParaRPr lang="en-GB" sz="1400" dirty="0"/>
          </a:p>
          <a:p>
            <a:pPr lvl="3">
              <a:buFont typeface="Arial" pitchFamily="34" charset="0"/>
              <a:buChar char="•"/>
            </a:pPr>
            <a:endParaRPr lang="en-GB" sz="1400" dirty="0"/>
          </a:p>
          <a:p>
            <a:pPr lvl="3">
              <a:buFont typeface="Arial" pitchFamily="34" charset="0"/>
              <a:buChar char="•"/>
            </a:pPr>
            <a:r>
              <a:rPr lang="en-GB" sz="1400" dirty="0"/>
              <a:t>where p</a:t>
            </a:r>
            <a:r>
              <a:rPr lang="en-GB" sz="1400" baseline="-25000" dirty="0"/>
              <a:t>1</a:t>
            </a:r>
            <a:r>
              <a:rPr lang="en-GB" sz="1400" dirty="0"/>
              <a:t> and p</a:t>
            </a:r>
            <a:r>
              <a:rPr lang="en-GB" sz="1400" baseline="-25000" dirty="0"/>
              <a:t>2</a:t>
            </a:r>
            <a:r>
              <a:rPr lang="en-GB" sz="1400" dirty="0"/>
              <a:t> are proportion of events per period</a:t>
            </a:r>
          </a:p>
          <a:p>
            <a:pPr lvl="2">
              <a:buFont typeface="Arial" pitchFamily="34" charset="0"/>
              <a:buChar char="•"/>
            </a:pPr>
            <a:endParaRPr lang="en-GB" dirty="0"/>
          </a:p>
          <a:p>
            <a:pPr lvl="1">
              <a:buFont typeface="Arial" pitchFamily="34" charset="0"/>
              <a:buChar char="•"/>
            </a:pPr>
            <a:r>
              <a:rPr lang="en-GB" sz="1800" dirty="0">
                <a:latin typeface="Arial" pitchFamily="34" charset="0"/>
                <a:cs typeface="Arial" pitchFamily="34" charset="0"/>
              </a:rPr>
              <a:t>Noting that all patients, with events, are treated as equally important in terms of increasing life</a:t>
            </a:r>
          </a:p>
        </p:txBody>
      </p:sp>
      <p:sp>
        <p:nvSpPr>
          <p:cNvPr id="3" name="Slide Number Placeholder 2"/>
          <p:cNvSpPr>
            <a:spLocks noGrp="1"/>
          </p:cNvSpPr>
          <p:nvPr>
            <p:ph type="sldNum" sz="quarter" idx="4"/>
          </p:nvPr>
        </p:nvSpPr>
        <p:spPr/>
        <p:txBody>
          <a:bodyPr/>
          <a:lstStyle/>
          <a:p>
            <a:fld id="{3C4F54F3-C349-4609-AFEE-01462D5C7942}" type="slidenum">
              <a:rPr lang="en-GB" smtClean="0"/>
              <a:pPr/>
              <a:t>5</a:t>
            </a:fld>
            <a:endParaRPr lang="en-GB" sz="1800" dirty="0"/>
          </a:p>
        </p:txBody>
      </p:sp>
      <p:sp>
        <p:nvSpPr>
          <p:cNvPr id="4" name="Title 3"/>
          <p:cNvSpPr>
            <a:spLocks noGrp="1"/>
          </p:cNvSpPr>
          <p:nvPr>
            <p:ph type="title"/>
          </p:nvPr>
        </p:nvSpPr>
        <p:spPr/>
        <p:txBody>
          <a:bodyPr/>
          <a:lstStyle/>
          <a:p>
            <a:r>
              <a:rPr lang="en-GB" sz="2000" dirty="0"/>
              <a:t>The HR estimated from a standard </a:t>
            </a:r>
            <a:r>
              <a:rPr lang="en-GB" sz="2000" dirty="0" err="1"/>
              <a:t>cox</a:t>
            </a:r>
            <a:r>
              <a:rPr lang="en-GB" sz="2000" dirty="0"/>
              <a:t>/log-rank is the average HR – </a:t>
            </a:r>
            <a:r>
              <a:rPr lang="en-GB" sz="2000" dirty="0">
                <a:solidFill>
                  <a:schemeClr val="accent4"/>
                </a:solidFill>
              </a:rPr>
              <a:t>with all events weighted equally</a:t>
            </a: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145" name="Object 1"/>
          <p:cNvGraphicFramePr>
            <a:graphicFrameLocks noChangeAspect="1"/>
          </p:cNvGraphicFramePr>
          <p:nvPr/>
        </p:nvGraphicFramePr>
        <p:xfrm>
          <a:off x="4767264" y="898525"/>
          <a:ext cx="4235450" cy="2321413"/>
        </p:xfrm>
        <a:graphic>
          <a:graphicData uri="http://schemas.openxmlformats.org/presentationml/2006/ole">
            <mc:AlternateContent xmlns:mc="http://schemas.openxmlformats.org/markup-compatibility/2006">
              <mc:Choice xmlns:v="urn:schemas-microsoft-com:vml" Requires="v">
                <p:oleObj spid="_x0000_s1031" name="Worksheet" r:id="rId3" imgW="9315431" imgH="5715039" progId="Excel.Sheet.8">
                  <p:embed/>
                </p:oleObj>
              </mc:Choice>
              <mc:Fallback>
                <p:oleObj name="Worksheet" r:id="rId3" imgW="9315431" imgH="5715039"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264" y="898525"/>
                        <a:ext cx="4235450" cy="232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Table 7"/>
          <p:cNvGraphicFramePr>
            <a:graphicFrameLocks noGrp="1"/>
          </p:cNvGraphicFramePr>
          <p:nvPr/>
        </p:nvGraphicFramePr>
        <p:xfrm>
          <a:off x="318375" y="1047262"/>
          <a:ext cx="4306277" cy="1828800"/>
        </p:xfrm>
        <a:graphic>
          <a:graphicData uri="http://schemas.openxmlformats.org/drawingml/2006/table">
            <a:tbl>
              <a:tblPr firstRow="1" bandRow="1">
                <a:tableStyleId>{5C22544A-7EE6-4342-B048-85BDC9FD1C3A}</a:tableStyleId>
              </a:tblPr>
              <a:tblGrid>
                <a:gridCol w="1762780">
                  <a:extLst>
                    <a:ext uri="{9D8B030D-6E8A-4147-A177-3AD203B41FA5}">
                      <a16:colId xmlns:a16="http://schemas.microsoft.com/office/drawing/2014/main" val="20000"/>
                    </a:ext>
                  </a:extLst>
                </a:gridCol>
                <a:gridCol w="959684">
                  <a:extLst>
                    <a:ext uri="{9D8B030D-6E8A-4147-A177-3AD203B41FA5}">
                      <a16:colId xmlns:a16="http://schemas.microsoft.com/office/drawing/2014/main" val="20001"/>
                    </a:ext>
                  </a:extLst>
                </a:gridCol>
                <a:gridCol w="932839">
                  <a:extLst>
                    <a:ext uri="{9D8B030D-6E8A-4147-A177-3AD203B41FA5}">
                      <a16:colId xmlns:a16="http://schemas.microsoft.com/office/drawing/2014/main" val="20002"/>
                    </a:ext>
                  </a:extLst>
                </a:gridCol>
                <a:gridCol w="650974">
                  <a:extLst>
                    <a:ext uri="{9D8B030D-6E8A-4147-A177-3AD203B41FA5}">
                      <a16:colId xmlns:a16="http://schemas.microsoft.com/office/drawing/2014/main" val="20003"/>
                    </a:ext>
                  </a:extLst>
                </a:gridCol>
              </a:tblGrid>
              <a:tr h="303416">
                <a:tc>
                  <a:txBody>
                    <a:bodyPr/>
                    <a:lstStyle/>
                    <a:p>
                      <a:r>
                        <a:rPr lang="en-GB" sz="1400" dirty="0"/>
                        <a:t>Time Period</a:t>
                      </a:r>
                    </a:p>
                  </a:txBody>
                  <a:tcPr/>
                </a:tc>
                <a:tc gridSpan="2">
                  <a:txBody>
                    <a:bodyPr/>
                    <a:lstStyle/>
                    <a:p>
                      <a:r>
                        <a:rPr lang="en-GB" sz="1400" dirty="0"/>
                        <a:t>Hazard rate</a:t>
                      </a:r>
                    </a:p>
                  </a:txBody>
                  <a:tcPr/>
                </a:tc>
                <a:tc hMerge="1">
                  <a:txBody>
                    <a:bodyPr/>
                    <a:lstStyle/>
                    <a:p>
                      <a:endParaRPr lang="en-GB" dirty="0"/>
                    </a:p>
                  </a:txBody>
                  <a:tcPr/>
                </a:tc>
                <a:tc>
                  <a:txBody>
                    <a:bodyPr/>
                    <a:lstStyle/>
                    <a:p>
                      <a:r>
                        <a:rPr lang="en-GB" sz="1400" dirty="0"/>
                        <a:t>HR</a:t>
                      </a:r>
                    </a:p>
                  </a:txBody>
                  <a:tcPr/>
                </a:tc>
                <a:extLst>
                  <a:ext uri="{0D108BD9-81ED-4DB2-BD59-A6C34878D82A}">
                    <a16:rowId xmlns:a16="http://schemas.microsoft.com/office/drawing/2014/main" val="10000"/>
                  </a:ext>
                </a:extLst>
              </a:tr>
              <a:tr h="303416">
                <a:tc>
                  <a:txBody>
                    <a:bodyPr/>
                    <a:lstStyle/>
                    <a:p>
                      <a:endParaRPr lang="en-GB" sz="1400" dirty="0"/>
                    </a:p>
                  </a:txBody>
                  <a:tcPr/>
                </a:tc>
                <a:tc>
                  <a:txBody>
                    <a:bodyPr/>
                    <a:lstStyle/>
                    <a:p>
                      <a:r>
                        <a:rPr lang="en-GB" sz="1400" dirty="0"/>
                        <a:t>New</a:t>
                      </a:r>
                    </a:p>
                  </a:txBody>
                  <a:tcPr/>
                </a:tc>
                <a:tc>
                  <a:txBody>
                    <a:bodyPr/>
                    <a:lstStyle/>
                    <a:p>
                      <a:r>
                        <a:rPr lang="en-GB" sz="1400" dirty="0"/>
                        <a:t>Control</a:t>
                      </a:r>
                    </a:p>
                  </a:txBody>
                  <a:tcPr/>
                </a:tc>
                <a:tc>
                  <a:txBody>
                    <a:bodyPr/>
                    <a:lstStyle/>
                    <a:p>
                      <a:endParaRPr lang="en-GB" sz="1400" dirty="0"/>
                    </a:p>
                  </a:txBody>
                  <a:tcPr/>
                </a:tc>
                <a:extLst>
                  <a:ext uri="{0D108BD9-81ED-4DB2-BD59-A6C34878D82A}">
                    <a16:rowId xmlns:a16="http://schemas.microsoft.com/office/drawing/2014/main" val="10001"/>
                  </a:ext>
                </a:extLst>
              </a:tr>
              <a:tr h="303416">
                <a:tc>
                  <a:txBody>
                    <a:bodyPr/>
                    <a:lstStyle/>
                    <a:p>
                      <a:r>
                        <a:rPr lang="en-GB" sz="1400" dirty="0"/>
                        <a:t>0-3</a:t>
                      </a:r>
                    </a:p>
                  </a:txBody>
                  <a:tcPr/>
                </a:tc>
                <a:tc>
                  <a:txBody>
                    <a:bodyPr/>
                    <a:lstStyle/>
                    <a:p>
                      <a:r>
                        <a:rPr lang="en-GB" sz="1400" dirty="0"/>
                        <a:t>0.1</a:t>
                      </a:r>
                    </a:p>
                  </a:txBody>
                  <a:tcPr/>
                </a:tc>
                <a:tc>
                  <a:txBody>
                    <a:bodyPr/>
                    <a:lstStyle/>
                    <a:p>
                      <a:r>
                        <a:rPr lang="en-GB" sz="1400" dirty="0"/>
                        <a:t>0.2</a:t>
                      </a:r>
                    </a:p>
                  </a:txBody>
                  <a:tcPr/>
                </a:tc>
                <a:tc>
                  <a:txBody>
                    <a:bodyPr/>
                    <a:lstStyle/>
                    <a:p>
                      <a:r>
                        <a:rPr lang="en-GB" sz="1400" dirty="0"/>
                        <a:t>0.5</a:t>
                      </a:r>
                    </a:p>
                  </a:txBody>
                  <a:tcPr/>
                </a:tc>
                <a:extLst>
                  <a:ext uri="{0D108BD9-81ED-4DB2-BD59-A6C34878D82A}">
                    <a16:rowId xmlns:a16="http://schemas.microsoft.com/office/drawing/2014/main" val="10002"/>
                  </a:ext>
                </a:extLst>
              </a:tr>
              <a:tr h="303416">
                <a:tc>
                  <a:txBody>
                    <a:bodyPr/>
                    <a:lstStyle/>
                    <a:p>
                      <a:r>
                        <a:rPr lang="en-GB" sz="1400" dirty="0"/>
                        <a:t>3-6</a:t>
                      </a:r>
                    </a:p>
                  </a:txBody>
                  <a:tcPr/>
                </a:tc>
                <a:tc>
                  <a:txBody>
                    <a:bodyPr/>
                    <a:lstStyle/>
                    <a:p>
                      <a:r>
                        <a:rPr lang="en-GB" sz="1400" dirty="0"/>
                        <a:t>0.3</a:t>
                      </a:r>
                    </a:p>
                  </a:txBody>
                  <a:tcPr/>
                </a:tc>
                <a:tc>
                  <a:txBody>
                    <a:bodyPr/>
                    <a:lstStyle/>
                    <a:p>
                      <a:r>
                        <a:rPr lang="en-GB" sz="1400" dirty="0"/>
                        <a:t>0.2</a:t>
                      </a:r>
                    </a:p>
                  </a:txBody>
                  <a:tcPr/>
                </a:tc>
                <a:tc>
                  <a:txBody>
                    <a:bodyPr/>
                    <a:lstStyle/>
                    <a:p>
                      <a:r>
                        <a:rPr lang="en-GB" sz="1400" dirty="0"/>
                        <a:t>1.5</a:t>
                      </a:r>
                    </a:p>
                  </a:txBody>
                  <a:tcPr/>
                </a:tc>
                <a:extLst>
                  <a:ext uri="{0D108BD9-81ED-4DB2-BD59-A6C34878D82A}">
                    <a16:rowId xmlns:a16="http://schemas.microsoft.com/office/drawing/2014/main" val="10003"/>
                  </a:ext>
                </a:extLst>
              </a:tr>
              <a:tr h="303416">
                <a:tc gridSpan="3">
                  <a:txBody>
                    <a:bodyPr/>
                    <a:lstStyle/>
                    <a:p>
                      <a:r>
                        <a:rPr lang="en-GB" sz="1400" dirty="0"/>
                        <a:t>HR estimated by Cox</a:t>
                      </a:r>
                    </a:p>
                  </a:txBody>
                  <a:tcPr/>
                </a:tc>
                <a:tc hMerge="1">
                  <a:txBody>
                    <a:bodyPr/>
                    <a:lstStyle/>
                    <a:p>
                      <a:endParaRPr lang="en-GB" dirty="0"/>
                    </a:p>
                  </a:txBody>
                  <a:tcPr/>
                </a:tc>
                <a:tc hMerge="1">
                  <a:txBody>
                    <a:bodyPr/>
                    <a:lstStyle/>
                    <a:p>
                      <a:endParaRPr lang="en-GB" dirty="0"/>
                    </a:p>
                  </a:txBody>
                  <a:tcPr/>
                </a:tc>
                <a:tc>
                  <a:txBody>
                    <a:bodyPr/>
                    <a:lstStyle/>
                    <a:p>
                      <a:r>
                        <a:rPr lang="en-GB" sz="1400" dirty="0"/>
                        <a:t>0.86</a:t>
                      </a:r>
                    </a:p>
                  </a:txBody>
                  <a:tcPr/>
                </a:tc>
                <a:extLst>
                  <a:ext uri="{0D108BD9-81ED-4DB2-BD59-A6C34878D82A}">
                    <a16:rowId xmlns:a16="http://schemas.microsoft.com/office/drawing/2014/main" val="10004"/>
                  </a:ext>
                </a:extLst>
              </a:tr>
              <a:tr h="303416">
                <a:tc gridSpan="3">
                  <a:txBody>
                    <a:bodyPr/>
                    <a:lstStyle/>
                    <a:p>
                      <a:r>
                        <a:rPr lang="en-GB" sz="1400" dirty="0"/>
                        <a:t>Weighted average of piecewise HR</a:t>
                      </a:r>
                    </a:p>
                  </a:txBody>
                  <a:tcPr/>
                </a:tc>
                <a:tc hMerge="1">
                  <a:txBody>
                    <a:bodyPr/>
                    <a:lstStyle/>
                    <a:p>
                      <a:endParaRPr lang="en-GB" dirty="0"/>
                    </a:p>
                  </a:txBody>
                  <a:tcPr/>
                </a:tc>
                <a:tc hMerge="1">
                  <a:txBody>
                    <a:bodyPr/>
                    <a:lstStyle/>
                    <a:p>
                      <a:endParaRPr lang="en-GB" dirty="0"/>
                    </a:p>
                  </a:txBody>
                  <a:tcPr/>
                </a:tc>
                <a:tc>
                  <a:txBody>
                    <a:bodyPr/>
                    <a:lstStyle/>
                    <a:p>
                      <a:r>
                        <a:rPr lang="en-GB" sz="1400" dirty="0"/>
                        <a:t>0.86</a:t>
                      </a:r>
                    </a:p>
                  </a:txBody>
                  <a:tcPr/>
                </a:tc>
                <a:extLst>
                  <a:ext uri="{0D108BD9-81ED-4DB2-BD59-A6C34878D82A}">
                    <a16:rowId xmlns:a16="http://schemas.microsoft.com/office/drawing/2014/main" val="10005"/>
                  </a:ext>
                </a:extLst>
              </a:tr>
            </a:tbl>
          </a:graphicData>
        </a:graphic>
      </p:graphicFrame>
      <p:pic>
        <p:nvPicPr>
          <p:cNvPr id="10" name="Picture 2"/>
          <p:cNvPicPr>
            <a:picLocks noChangeAspect="1" noChangeArrowheads="1"/>
          </p:cNvPicPr>
          <p:nvPr/>
        </p:nvPicPr>
        <p:blipFill>
          <a:blip r:embed="rId5"/>
          <a:srcRect/>
          <a:stretch>
            <a:fillRect/>
          </a:stretch>
        </p:blipFill>
        <p:spPr bwMode="auto">
          <a:xfrm>
            <a:off x="938247" y="3635610"/>
            <a:ext cx="3054724" cy="45037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36536" y="740970"/>
            <a:ext cx="8002791" cy="1620000"/>
          </a:xfrm>
        </p:spPr>
        <p:txBody>
          <a:bodyPr/>
          <a:lstStyle/>
          <a:p>
            <a:r>
              <a:rPr lang="en-GB" dirty="0" err="1"/>
              <a:t>ln</a:t>
            </a:r>
            <a:r>
              <a:rPr lang="en-GB" dirty="0"/>
              <a:t>(HR) ~ U/V*, </a:t>
            </a:r>
          </a:p>
          <a:p>
            <a:pPr>
              <a:buFont typeface="Arial" pitchFamily="34" charset="0"/>
              <a:buChar char="•"/>
            </a:pPr>
            <a:r>
              <a:rPr lang="en-GB" dirty="0"/>
              <a:t> where U =                    the usual log-rank denominator</a:t>
            </a:r>
          </a:p>
          <a:p>
            <a:pPr>
              <a:buFont typeface="Arial" pitchFamily="34" charset="0"/>
              <a:buChar char="•"/>
            </a:pPr>
            <a:r>
              <a:rPr lang="en-GB" dirty="0"/>
              <a:t> and V =                       ~e/4 the usual log-rank numerator which is </a:t>
            </a:r>
          </a:p>
          <a:p>
            <a:endParaRPr lang="en-GB" dirty="0"/>
          </a:p>
          <a:p>
            <a:r>
              <a:rPr lang="en-GB" dirty="0"/>
              <a:t>equal to the reciprocal of the variance for the </a:t>
            </a:r>
            <a:r>
              <a:rPr lang="en-GB" dirty="0" err="1"/>
              <a:t>ln</a:t>
            </a:r>
            <a:r>
              <a:rPr lang="en-GB" dirty="0"/>
              <a:t>(HR) with e the total of events</a:t>
            </a:r>
          </a:p>
          <a:p>
            <a:endParaRPr lang="en-GB" dirty="0"/>
          </a:p>
          <a:p>
            <a:r>
              <a:rPr lang="en-GB" dirty="0"/>
              <a:t>U and V can be partitioned into summations before and after a change in HR</a:t>
            </a:r>
          </a:p>
          <a:p>
            <a:r>
              <a:rPr lang="en-GB" dirty="0"/>
              <a:t>and noting that the above implies U~ (e/4) . </a:t>
            </a:r>
            <a:r>
              <a:rPr lang="en-GB" dirty="0" err="1"/>
              <a:t>ln</a:t>
            </a:r>
            <a:r>
              <a:rPr lang="en-GB" dirty="0"/>
              <a:t>(HR)  </a:t>
            </a:r>
          </a:p>
          <a:p>
            <a:r>
              <a:rPr lang="en-GB" dirty="0"/>
              <a:t>Therefore the overall </a:t>
            </a:r>
            <a:r>
              <a:rPr lang="en-GB" dirty="0" err="1"/>
              <a:t>lnHR</a:t>
            </a:r>
            <a:r>
              <a:rPr lang="en-GB" dirty="0"/>
              <a:t> </a:t>
            </a:r>
          </a:p>
          <a:p>
            <a:pPr lvl="3">
              <a:buNone/>
            </a:pPr>
            <a:r>
              <a:rPr lang="en-GB" dirty="0"/>
              <a:t>=(U</a:t>
            </a:r>
            <a:r>
              <a:rPr lang="en-GB" baseline="-25000" dirty="0"/>
              <a:t>1</a:t>
            </a:r>
            <a:r>
              <a:rPr lang="en-GB" dirty="0"/>
              <a:t>+U</a:t>
            </a:r>
            <a:r>
              <a:rPr lang="en-GB" baseline="-25000" dirty="0"/>
              <a:t>2</a:t>
            </a:r>
            <a:r>
              <a:rPr lang="en-GB" dirty="0"/>
              <a:t>)/(V</a:t>
            </a:r>
            <a:r>
              <a:rPr lang="en-GB" baseline="-25000" dirty="0"/>
              <a:t>1</a:t>
            </a:r>
            <a:r>
              <a:rPr lang="en-GB" dirty="0"/>
              <a:t>+V</a:t>
            </a:r>
            <a:r>
              <a:rPr lang="en-GB" baseline="-25000" dirty="0"/>
              <a:t>2</a:t>
            </a:r>
            <a:r>
              <a:rPr lang="en-GB" dirty="0"/>
              <a:t>) </a:t>
            </a:r>
          </a:p>
          <a:p>
            <a:pPr lvl="3">
              <a:buNone/>
            </a:pPr>
            <a:r>
              <a:rPr lang="en-GB" dirty="0"/>
              <a:t>= ( e</a:t>
            </a:r>
            <a:r>
              <a:rPr lang="en-GB" baseline="-25000" dirty="0"/>
              <a:t>1</a:t>
            </a:r>
            <a:r>
              <a:rPr lang="en-GB" dirty="0"/>
              <a:t>/4 . </a:t>
            </a:r>
            <a:r>
              <a:rPr lang="en-GB" dirty="0" err="1"/>
              <a:t>ln</a:t>
            </a:r>
            <a:r>
              <a:rPr lang="en-GB" dirty="0"/>
              <a:t>(HR</a:t>
            </a:r>
            <a:r>
              <a:rPr lang="en-GB" baseline="-25000" dirty="0"/>
              <a:t>1</a:t>
            </a:r>
            <a:r>
              <a:rPr lang="en-GB" dirty="0"/>
              <a:t>) + e</a:t>
            </a:r>
            <a:r>
              <a:rPr lang="en-GB" baseline="-25000" dirty="0"/>
              <a:t>2</a:t>
            </a:r>
            <a:r>
              <a:rPr lang="en-GB" dirty="0"/>
              <a:t>/4.ln(HR</a:t>
            </a:r>
            <a:r>
              <a:rPr lang="en-GB" baseline="-25000" dirty="0"/>
              <a:t>2</a:t>
            </a:r>
            <a:r>
              <a:rPr lang="en-GB" dirty="0"/>
              <a:t>) ) / (e</a:t>
            </a:r>
            <a:r>
              <a:rPr lang="en-GB" baseline="-25000" dirty="0"/>
              <a:t>1</a:t>
            </a:r>
            <a:r>
              <a:rPr lang="en-GB" dirty="0"/>
              <a:t>/4 + e</a:t>
            </a:r>
            <a:r>
              <a:rPr lang="en-GB" baseline="-25000" dirty="0"/>
              <a:t>2</a:t>
            </a:r>
            <a:r>
              <a:rPr lang="en-GB" dirty="0"/>
              <a:t>/4 )</a:t>
            </a:r>
          </a:p>
          <a:p>
            <a:pPr lvl="3">
              <a:buNone/>
            </a:pPr>
            <a:r>
              <a:rPr lang="en-GB" dirty="0"/>
              <a:t>= p</a:t>
            </a:r>
            <a:r>
              <a:rPr lang="en-GB" baseline="-25000" dirty="0"/>
              <a:t>1</a:t>
            </a:r>
            <a:r>
              <a:rPr lang="en-GB" dirty="0"/>
              <a:t> </a:t>
            </a:r>
            <a:r>
              <a:rPr lang="en-GB" dirty="0" err="1"/>
              <a:t>ln</a:t>
            </a:r>
            <a:r>
              <a:rPr lang="en-GB" dirty="0"/>
              <a:t>(HR</a:t>
            </a:r>
            <a:r>
              <a:rPr lang="en-GB" baseline="-25000" dirty="0"/>
              <a:t>1</a:t>
            </a:r>
            <a:r>
              <a:rPr lang="en-GB" dirty="0"/>
              <a:t>)  +  p2 </a:t>
            </a:r>
            <a:r>
              <a:rPr lang="en-GB" dirty="0" err="1"/>
              <a:t>ln</a:t>
            </a:r>
            <a:r>
              <a:rPr lang="en-GB" dirty="0"/>
              <a:t>(HR</a:t>
            </a:r>
            <a:r>
              <a:rPr lang="en-GB" baseline="-25000" dirty="0"/>
              <a:t>2</a:t>
            </a:r>
            <a:r>
              <a:rPr lang="en-GB" dirty="0"/>
              <a:t>)</a:t>
            </a:r>
          </a:p>
          <a:p>
            <a:pPr lvl="3">
              <a:buNone/>
            </a:pP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6</a:t>
            </a:fld>
            <a:endParaRPr lang="en-GB" dirty="0"/>
          </a:p>
        </p:txBody>
      </p:sp>
      <p:sp>
        <p:nvSpPr>
          <p:cNvPr id="4" name="Title 3"/>
          <p:cNvSpPr>
            <a:spLocks noGrp="1"/>
          </p:cNvSpPr>
          <p:nvPr>
            <p:ph type="title"/>
          </p:nvPr>
        </p:nvSpPr>
        <p:spPr/>
        <p:txBody>
          <a:bodyPr/>
          <a:lstStyle/>
          <a:p>
            <a:r>
              <a:rPr lang="en-GB" dirty="0"/>
              <a:t>For future reference: why.</a:t>
            </a:r>
          </a:p>
        </p:txBody>
      </p:sp>
      <p:sp>
        <p:nvSpPr>
          <p:cNvPr id="5" name="Content Placeholder 4"/>
          <p:cNvSpPr>
            <a:spLocks noGrp="1"/>
          </p:cNvSpPr>
          <p:nvPr>
            <p:ph idx="15"/>
          </p:nvPr>
        </p:nvSpPr>
        <p:spPr>
          <a:xfrm>
            <a:off x="237600" y="4121963"/>
            <a:ext cx="7056000" cy="1444752"/>
          </a:xfrm>
        </p:spPr>
        <p:txBody>
          <a:bodyPr/>
          <a:lstStyle/>
          <a:p>
            <a:pPr>
              <a:buNone/>
            </a:pPr>
            <a:r>
              <a:rPr lang="en-GB" sz="1200" i="1" dirty="0"/>
              <a:t>* Berry G, </a:t>
            </a:r>
            <a:r>
              <a:rPr lang="en-GB" sz="1200" i="1" dirty="0" err="1"/>
              <a:t>Kitchin</a:t>
            </a:r>
            <a:r>
              <a:rPr lang="en-GB" sz="1200" i="1" dirty="0"/>
              <a:t> </a:t>
            </a:r>
            <a:r>
              <a:rPr lang="en-GB" sz="1200" i="1" dirty="0" err="1"/>
              <a:t>RM</a:t>
            </a:r>
            <a:r>
              <a:rPr lang="en-GB" sz="1200" i="1" dirty="0"/>
              <a:t>, Mock PA.  A comparison of two simple hazard ratio estimators based on the </a:t>
            </a:r>
            <a:r>
              <a:rPr lang="en-GB" sz="1200" i="1" dirty="0" err="1"/>
              <a:t>logrank</a:t>
            </a:r>
            <a:r>
              <a:rPr lang="en-GB" sz="1200" i="1" dirty="0"/>
              <a:t> test.  Statistics in Medicine 1991; 10:749-755</a:t>
            </a:r>
          </a:p>
          <a:p>
            <a:pPr>
              <a:buNone/>
            </a:pPr>
            <a:r>
              <a:rPr lang="en-GB" sz="1200" i="1" dirty="0" err="1"/>
              <a:t>Sellke</a:t>
            </a:r>
            <a:r>
              <a:rPr lang="en-GB" sz="1200" i="1" dirty="0"/>
              <a:t>, T. and </a:t>
            </a:r>
            <a:r>
              <a:rPr lang="en-GB" sz="1200" i="1" dirty="0" err="1"/>
              <a:t>Siegmund</a:t>
            </a:r>
            <a:r>
              <a:rPr lang="en-GB" sz="1200" i="1" dirty="0"/>
              <a:t>, D. Sequential analysis of the proportional hazards model. </a:t>
            </a:r>
            <a:r>
              <a:rPr lang="en-GB" sz="1200" i="1" dirty="0" err="1"/>
              <a:t>Biometrika</a:t>
            </a:r>
            <a:r>
              <a:rPr lang="en-GB" sz="1200" i="1" dirty="0"/>
              <a:t> 70: 315-326, 1983</a:t>
            </a:r>
          </a:p>
          <a:p>
            <a:endParaRPr lang="en-GB" dirty="0"/>
          </a:p>
          <a:p>
            <a:endParaRPr lang="en-GB" dirty="0"/>
          </a:p>
        </p:txBody>
      </p:sp>
      <p:graphicFrame>
        <p:nvGraphicFramePr>
          <p:cNvPr id="6" name="Object 5"/>
          <p:cNvGraphicFramePr>
            <a:graphicFrameLocks noChangeAspect="1"/>
          </p:cNvGraphicFramePr>
          <p:nvPr/>
        </p:nvGraphicFramePr>
        <p:xfrm>
          <a:off x="1571557" y="1001932"/>
          <a:ext cx="1117600" cy="419100"/>
        </p:xfrm>
        <a:graphic>
          <a:graphicData uri="http://schemas.openxmlformats.org/presentationml/2006/ole">
            <mc:AlternateContent xmlns:mc="http://schemas.openxmlformats.org/markup-compatibility/2006">
              <mc:Choice xmlns:v="urn:schemas-microsoft-com:vml" Requires="v">
                <p:oleObj spid="_x0000_s86028" name="Equation" r:id="rId3" imgW="1117440" imgH="419040" progId="Equation.3">
                  <p:embed/>
                </p:oleObj>
              </mc:Choice>
              <mc:Fallback>
                <p:oleObj name="Equation" r:id="rId3" imgW="111744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557" y="1001932"/>
                        <a:ext cx="1117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1291076" y="1312404"/>
          <a:ext cx="1270000" cy="469900"/>
        </p:xfrm>
        <a:graphic>
          <a:graphicData uri="http://schemas.openxmlformats.org/presentationml/2006/ole">
            <mc:AlternateContent xmlns:mc="http://schemas.openxmlformats.org/markup-compatibility/2006">
              <mc:Choice xmlns:v="urn:schemas-microsoft-com:vml" Requires="v">
                <p:oleObj spid="_x0000_s86029" name="Equation" r:id="rId5" imgW="1269720" imgH="469800" progId="Equation.3">
                  <p:embed/>
                </p:oleObj>
              </mc:Choice>
              <mc:Fallback>
                <p:oleObj name="Equation" r:id="rId5" imgW="1269720" imgH="469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1076" y="1312404"/>
                        <a:ext cx="12700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Ah but...</a:t>
            </a:r>
          </a:p>
        </p:txBody>
      </p:sp>
      <p:sp>
        <p:nvSpPr>
          <p:cNvPr id="6" name="Text Placeholder 5"/>
          <p:cNvSpPr>
            <a:spLocks noGrp="1"/>
          </p:cNvSpPr>
          <p:nvPr>
            <p:ph type="body" sz="quarter" idx="11"/>
          </p:nvPr>
        </p:nvSpPr>
        <p:spPr>
          <a:xfrm>
            <a:off x="237062" y="648000"/>
            <a:ext cx="8328062" cy="1620000"/>
          </a:xfrm>
        </p:spPr>
        <p:txBody>
          <a:bodyPr/>
          <a:lstStyle/>
          <a:p>
            <a:pPr>
              <a:buFont typeface="Arial" pitchFamily="34" charset="0"/>
              <a:buChar char="•"/>
            </a:pPr>
            <a:r>
              <a:rPr lang="en-GB" dirty="0"/>
              <a:t> </a:t>
            </a:r>
            <a:r>
              <a:rPr lang="en-GB" sz="1950" dirty="0"/>
              <a:t>Cox ‘</a:t>
            </a:r>
            <a:r>
              <a:rPr lang="en-GB" sz="1950" dirty="0">
                <a:solidFill>
                  <a:schemeClr val="accent1"/>
                </a:solidFill>
              </a:rPr>
              <a:t>assumes</a:t>
            </a:r>
            <a:r>
              <a:rPr lang="en-GB" sz="1950" dirty="0"/>
              <a:t>’ proportional hazards</a:t>
            </a:r>
          </a:p>
          <a:p>
            <a:pPr lvl="1">
              <a:buFont typeface="Arial" pitchFamily="34" charset="0"/>
              <a:buChar char="•"/>
            </a:pPr>
            <a:r>
              <a:rPr lang="en-GB" dirty="0"/>
              <a:t>  </a:t>
            </a:r>
            <a:r>
              <a:rPr lang="en-GB" sz="1400" dirty="0"/>
              <a:t>Assumes an unfortunate word as implies, with lack of PH, the test is somehow not valid</a:t>
            </a:r>
          </a:p>
          <a:p>
            <a:pPr lvl="1">
              <a:buFont typeface="Arial" pitchFamily="34" charset="0"/>
              <a:buChar char="•"/>
            </a:pPr>
            <a:r>
              <a:rPr lang="en-GB" sz="1400" dirty="0"/>
              <a:t> </a:t>
            </a:r>
            <a:r>
              <a:rPr lang="en-GB" sz="1400" dirty="0">
                <a:solidFill>
                  <a:schemeClr val="accent1"/>
                </a:solidFill>
              </a:rPr>
              <a:t>‘Assume’ actually means ‘most powerful’ </a:t>
            </a:r>
            <a:r>
              <a:rPr lang="en-GB" sz="1400" dirty="0"/>
              <a:t>when the alternative is </a:t>
            </a:r>
            <a:r>
              <a:rPr lang="en-GB" sz="1400" dirty="0" err="1"/>
              <a:t>NPH</a:t>
            </a:r>
            <a:endParaRPr lang="en-GB" sz="1400" dirty="0"/>
          </a:p>
          <a:p>
            <a:pPr lvl="1">
              <a:buFont typeface="Arial" pitchFamily="34" charset="0"/>
              <a:buChar char="•"/>
            </a:pPr>
            <a:r>
              <a:rPr lang="en-GB" sz="1400" dirty="0"/>
              <a:t> </a:t>
            </a:r>
            <a:r>
              <a:rPr lang="en-GB" sz="1400"/>
              <a:t>Under H0 </a:t>
            </a:r>
            <a:r>
              <a:rPr lang="en-GB" sz="1400" dirty="0"/>
              <a:t>by definition we have PH anyway  </a:t>
            </a:r>
          </a:p>
          <a:p>
            <a:pPr lvl="1">
              <a:buFont typeface="Arial" pitchFamily="34" charset="0"/>
              <a:buChar char="•"/>
            </a:pPr>
            <a:endParaRPr lang="en-GB" sz="1200" dirty="0"/>
          </a:p>
          <a:p>
            <a:pPr>
              <a:buFont typeface="Arial" pitchFamily="34" charset="0"/>
              <a:buChar char="•"/>
            </a:pPr>
            <a:r>
              <a:rPr lang="en-GB" sz="1950" dirty="0"/>
              <a:t> Incidentally, many times I’ve heard it stated, </a:t>
            </a:r>
            <a:r>
              <a:rPr lang="en-GB" sz="1950" u="sng" dirty="0"/>
              <a:t>incorrectly</a:t>
            </a:r>
            <a:r>
              <a:rPr lang="en-GB" sz="1950" dirty="0"/>
              <a:t>, the log-rank (</a:t>
            </a:r>
            <a:r>
              <a:rPr lang="en-GB" sz="1950" dirty="0" err="1"/>
              <a:t>LR</a:t>
            </a:r>
            <a:r>
              <a:rPr lang="en-GB" sz="1950" dirty="0"/>
              <a:t>) doesn’t assume PH as makes less ‘assumptions’ as it’s fully non-parametric</a:t>
            </a:r>
          </a:p>
          <a:p>
            <a:pPr lvl="1">
              <a:buFont typeface="Arial" pitchFamily="34" charset="0"/>
              <a:buChar char="•"/>
            </a:pPr>
            <a:r>
              <a:rPr lang="en-GB" sz="1200" dirty="0"/>
              <a:t> </a:t>
            </a:r>
            <a:r>
              <a:rPr lang="en-GB" sz="1400" dirty="0">
                <a:solidFill>
                  <a:schemeClr val="accent1"/>
                </a:solidFill>
              </a:rPr>
              <a:t>Cox</a:t>
            </a:r>
            <a:r>
              <a:rPr lang="en-GB" sz="1400" dirty="0"/>
              <a:t> and </a:t>
            </a:r>
            <a:r>
              <a:rPr lang="en-GB" sz="1400" dirty="0" err="1">
                <a:solidFill>
                  <a:schemeClr val="accent1"/>
                </a:solidFill>
              </a:rPr>
              <a:t>LR</a:t>
            </a:r>
            <a:r>
              <a:rPr lang="en-GB" sz="1400" dirty="0"/>
              <a:t> will always give results very close</a:t>
            </a:r>
          </a:p>
          <a:p>
            <a:pPr lvl="1">
              <a:buFont typeface="Arial" pitchFamily="34" charset="0"/>
              <a:buChar char="•"/>
            </a:pPr>
            <a:r>
              <a:rPr lang="en-GB" sz="1400" dirty="0"/>
              <a:t> Can be made to be </a:t>
            </a:r>
            <a:r>
              <a:rPr lang="en-GB" sz="1400" dirty="0">
                <a:solidFill>
                  <a:schemeClr val="accent1"/>
                </a:solidFill>
              </a:rPr>
              <a:t>identical</a:t>
            </a:r>
            <a:r>
              <a:rPr lang="en-GB" sz="1400" dirty="0"/>
              <a:t> if both based on a score test, use same method to handle ties and stratified by the same factors   </a:t>
            </a:r>
          </a:p>
          <a:p>
            <a:pPr lvl="1">
              <a:buFont typeface="Arial" pitchFamily="34" charset="0"/>
              <a:buChar char="•"/>
            </a:pPr>
            <a:endParaRPr lang="en-GB" sz="1200" dirty="0"/>
          </a:p>
          <a:p>
            <a:pPr>
              <a:buFont typeface="Arial" pitchFamily="34" charset="0"/>
              <a:buChar char="•"/>
            </a:pPr>
            <a:r>
              <a:rPr lang="en-GB" sz="1950" dirty="0"/>
              <a:t>  But should acknowledge in interpretation that with further follow-up that treatment effect will change</a:t>
            </a:r>
          </a:p>
          <a:p>
            <a:pPr lvl="1">
              <a:buFont typeface="Arial" pitchFamily="34" charset="0"/>
              <a:buChar char="•"/>
            </a:pPr>
            <a:r>
              <a:rPr lang="en-GB" sz="1400" dirty="0"/>
              <a:t> Importance of follow-up</a:t>
            </a:r>
          </a:p>
          <a:p>
            <a:pPr lvl="1">
              <a:buFont typeface="Arial" pitchFamily="34" charset="0"/>
              <a:buChar char="•"/>
            </a:pPr>
            <a:r>
              <a:rPr lang="en-GB" sz="1400" dirty="0"/>
              <a:t> This applies equally to the alternatives proposed</a:t>
            </a:r>
          </a:p>
        </p:txBody>
      </p:sp>
      <p:sp>
        <p:nvSpPr>
          <p:cNvPr id="3" name="Slide Number Placeholder 2"/>
          <p:cNvSpPr>
            <a:spLocks noGrp="1"/>
          </p:cNvSpPr>
          <p:nvPr>
            <p:ph type="sldNum" sz="quarter" idx="4"/>
          </p:nvPr>
        </p:nvSpPr>
        <p:spPr/>
        <p:txBody>
          <a:bodyPr/>
          <a:lstStyle/>
          <a:p>
            <a:fld id="{3C4F54F3-C349-4609-AFEE-01462D5C7942}" type="slidenum">
              <a:rPr lang="en-GB" smtClean="0"/>
              <a:pPr/>
              <a:t>7</a:t>
            </a:fld>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However, regardless of proportionality .......</a:t>
            </a:r>
          </a:p>
        </p:txBody>
      </p:sp>
      <p:sp>
        <p:nvSpPr>
          <p:cNvPr id="5" name="Text Placeholder 4"/>
          <p:cNvSpPr>
            <a:spLocks noGrp="1"/>
          </p:cNvSpPr>
          <p:nvPr>
            <p:ph type="body" sz="quarter" idx="11"/>
          </p:nvPr>
        </p:nvSpPr>
        <p:spPr>
          <a:xfrm>
            <a:off x="1689685" y="3923388"/>
            <a:ext cx="7023713" cy="923366"/>
          </a:xfrm>
        </p:spPr>
        <p:txBody>
          <a:bodyPr/>
          <a:lstStyle/>
          <a:p>
            <a:r>
              <a:rPr lang="en-GB" dirty="0">
                <a:solidFill>
                  <a:schemeClr val="accent1"/>
                </a:solidFill>
              </a:rPr>
              <a:t>Same meaning clinically? </a:t>
            </a:r>
          </a:p>
          <a:p>
            <a:r>
              <a:rPr lang="en-GB" dirty="0">
                <a:solidFill>
                  <a:schemeClr val="accent1"/>
                </a:solidFill>
              </a:rPr>
              <a:t>We need to supplement with absolute benefit</a:t>
            </a:r>
          </a:p>
        </p:txBody>
      </p:sp>
      <p:sp>
        <p:nvSpPr>
          <p:cNvPr id="2" name="Slide Number Placeholder 1"/>
          <p:cNvSpPr>
            <a:spLocks noGrp="1"/>
          </p:cNvSpPr>
          <p:nvPr>
            <p:ph type="sldNum" sz="quarter" idx="4"/>
          </p:nvPr>
        </p:nvSpPr>
        <p:spPr/>
        <p:txBody>
          <a:bodyPr/>
          <a:lstStyle/>
          <a:p>
            <a:fld id="{3C4F54F3-C349-4609-AFEE-01462D5C7942}" type="slidenum">
              <a:rPr lang="en-GB" smtClean="0"/>
              <a:pPr/>
              <a:t>8</a:t>
            </a:fld>
            <a:endParaRPr lang="en-GB" dirty="0"/>
          </a:p>
        </p:txBody>
      </p:sp>
      <p:grpSp>
        <p:nvGrpSpPr>
          <p:cNvPr id="14" name="Group 13"/>
          <p:cNvGrpSpPr/>
          <p:nvPr/>
        </p:nvGrpSpPr>
        <p:grpSpPr>
          <a:xfrm>
            <a:off x="143301" y="827745"/>
            <a:ext cx="8823279" cy="3291018"/>
            <a:chOff x="143301" y="2023440"/>
            <a:chExt cx="8823279" cy="3291018"/>
          </a:xfrm>
        </p:grpSpPr>
        <p:grpSp>
          <p:nvGrpSpPr>
            <p:cNvPr id="13" name="Group 12"/>
            <p:cNvGrpSpPr/>
            <p:nvPr/>
          </p:nvGrpSpPr>
          <p:grpSpPr>
            <a:xfrm>
              <a:off x="143301" y="2023440"/>
              <a:ext cx="8823279" cy="3291018"/>
              <a:chOff x="143301" y="1312275"/>
              <a:chExt cx="8823279" cy="3291018"/>
            </a:xfrm>
          </p:grpSpPr>
          <p:graphicFrame>
            <p:nvGraphicFramePr>
              <p:cNvPr id="6" name="Chart 5"/>
              <p:cNvGraphicFramePr/>
              <p:nvPr/>
            </p:nvGraphicFramePr>
            <p:xfrm>
              <a:off x="143301" y="1312275"/>
              <a:ext cx="4326341"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558353" y="1312275"/>
              <a:ext cx="440822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050878" y="4005111"/>
                <a:ext cx="1484702" cy="461665"/>
              </a:xfrm>
              <a:prstGeom prst="rect">
                <a:avLst/>
              </a:prstGeom>
              <a:noFill/>
            </p:spPr>
            <p:txBody>
              <a:bodyPr wrap="none" rtlCol="0">
                <a:spAutoFit/>
              </a:bodyPr>
              <a:lstStyle/>
              <a:p>
                <a:r>
                  <a:rPr lang="en-GB" sz="1200" dirty="0"/>
                  <a:t>Exponential </a:t>
                </a:r>
                <a:r>
                  <a:rPr lang="en-GB" sz="1200" dirty="0" err="1"/>
                  <a:t>distn</a:t>
                </a:r>
                <a:endParaRPr lang="en-GB" sz="1200" dirty="0"/>
              </a:p>
              <a:p>
                <a:r>
                  <a:rPr lang="en-GB" sz="1200" dirty="0"/>
                  <a:t>Control median = 5</a:t>
                </a:r>
              </a:p>
            </p:txBody>
          </p:sp>
          <p:sp>
            <p:nvSpPr>
              <p:cNvPr id="11" name="TextBox 10"/>
              <p:cNvSpPr txBox="1"/>
              <p:nvPr/>
            </p:nvSpPr>
            <p:spPr>
              <a:xfrm>
                <a:off x="5450989" y="4003129"/>
                <a:ext cx="2313454" cy="600164"/>
              </a:xfrm>
              <a:prstGeom prst="rect">
                <a:avLst/>
              </a:prstGeom>
              <a:noFill/>
            </p:spPr>
            <p:txBody>
              <a:bodyPr wrap="none" rtlCol="0">
                <a:spAutoFit/>
              </a:bodyPr>
              <a:lstStyle/>
              <a:p>
                <a:r>
                  <a:rPr lang="en-GB" sz="1100" dirty="0" err="1"/>
                  <a:t>Weibull</a:t>
                </a:r>
                <a:r>
                  <a:rPr lang="en-GB" sz="1100" dirty="0"/>
                  <a:t> </a:t>
                </a:r>
                <a:r>
                  <a:rPr lang="en-GB" sz="1100" dirty="0" err="1"/>
                  <a:t>distn</a:t>
                </a:r>
                <a:r>
                  <a:rPr lang="en-GB" sz="1100" dirty="0"/>
                  <a:t>  S(t) = exp(-0.028*t</a:t>
                </a:r>
                <a:r>
                  <a:rPr lang="en-GB" sz="1100" baseline="30000" dirty="0"/>
                  <a:t>2</a:t>
                </a:r>
                <a:r>
                  <a:rPr lang="en-GB" sz="1100" dirty="0"/>
                  <a:t>)</a:t>
                </a:r>
              </a:p>
              <a:p>
                <a:r>
                  <a:rPr lang="en-GB" sz="1100" dirty="0"/>
                  <a:t>Control median = 5</a:t>
                </a:r>
              </a:p>
              <a:p>
                <a:endParaRPr lang="en-GB" sz="1100" dirty="0"/>
              </a:p>
            </p:txBody>
          </p:sp>
        </p:grpSp>
        <p:sp>
          <p:nvSpPr>
            <p:cNvPr id="8" name="TextBox 7"/>
            <p:cNvSpPr txBox="1"/>
            <p:nvPr/>
          </p:nvSpPr>
          <p:spPr>
            <a:xfrm>
              <a:off x="1876567" y="2259571"/>
              <a:ext cx="1550424" cy="923330"/>
            </a:xfrm>
            <a:prstGeom prst="rect">
              <a:avLst/>
            </a:prstGeom>
            <a:solidFill>
              <a:schemeClr val="bg1"/>
            </a:solidFill>
            <a:ln>
              <a:solidFill>
                <a:schemeClr val="accent1"/>
              </a:solidFill>
            </a:ln>
          </p:spPr>
          <p:txBody>
            <a:bodyPr wrap="none" rtlCol="0">
              <a:spAutoFit/>
            </a:bodyPr>
            <a:lstStyle/>
            <a:p>
              <a:r>
                <a:rPr lang="en-GB" dirty="0"/>
                <a:t>HR=0.5</a:t>
              </a:r>
            </a:p>
            <a:p>
              <a:pPr>
                <a:buFont typeface="Symbol"/>
                <a:buChar char="D"/>
              </a:pPr>
              <a:r>
                <a:rPr lang="en-GB" dirty="0"/>
                <a:t> Median = 5</a:t>
              </a:r>
            </a:p>
            <a:p>
              <a:pPr>
                <a:buFont typeface="Symbol"/>
                <a:buChar char="D"/>
              </a:pPr>
              <a:r>
                <a:rPr lang="en-GB" dirty="0"/>
                <a:t> Mean = 7.2</a:t>
              </a:r>
            </a:p>
          </p:txBody>
        </p:sp>
        <p:sp>
          <p:nvSpPr>
            <p:cNvPr id="9" name="TextBox 8"/>
            <p:cNvSpPr txBox="1"/>
            <p:nvPr/>
          </p:nvSpPr>
          <p:spPr>
            <a:xfrm>
              <a:off x="6202369" y="2284297"/>
              <a:ext cx="1729961" cy="923330"/>
            </a:xfrm>
            <a:prstGeom prst="rect">
              <a:avLst/>
            </a:prstGeom>
            <a:solidFill>
              <a:schemeClr val="bg1"/>
            </a:solidFill>
            <a:ln>
              <a:solidFill>
                <a:schemeClr val="accent1"/>
              </a:solidFill>
            </a:ln>
          </p:spPr>
          <p:txBody>
            <a:bodyPr wrap="none" rtlCol="0">
              <a:spAutoFit/>
            </a:bodyPr>
            <a:lstStyle/>
            <a:p>
              <a:r>
                <a:rPr lang="en-GB" dirty="0"/>
                <a:t>HR=0.5</a:t>
              </a:r>
            </a:p>
            <a:p>
              <a:pPr>
                <a:buFont typeface="Symbol"/>
                <a:buChar char="D"/>
              </a:pPr>
              <a:r>
                <a:rPr lang="en-GB" dirty="0"/>
                <a:t> Median = 2.1</a:t>
              </a:r>
            </a:p>
            <a:p>
              <a:pPr>
                <a:buFont typeface="Symbol"/>
                <a:buChar char="D"/>
              </a:pPr>
              <a:r>
                <a:rPr lang="en-GB" dirty="0"/>
                <a:t> Mean = 2.2</a:t>
              </a:r>
            </a:p>
          </p:txBody>
        </p:sp>
      </p:grpSp>
      <p:sp>
        <p:nvSpPr>
          <p:cNvPr id="15" name="TextBox 14"/>
          <p:cNvSpPr txBox="1"/>
          <p:nvPr/>
        </p:nvSpPr>
        <p:spPr>
          <a:xfrm>
            <a:off x="381060" y="4835723"/>
            <a:ext cx="8291757" cy="276999"/>
          </a:xfrm>
          <a:prstGeom prst="rect">
            <a:avLst/>
          </a:prstGeom>
          <a:noFill/>
        </p:spPr>
        <p:txBody>
          <a:bodyPr wrap="none" rtlCol="0">
            <a:spAutoFit/>
          </a:bodyPr>
          <a:lstStyle/>
          <a:p>
            <a:r>
              <a:rPr lang="en-GB" sz="1200" dirty="0"/>
              <a:t>NOTE:  A </a:t>
            </a:r>
            <a:r>
              <a:rPr lang="en-GB" sz="1200" dirty="0" err="1"/>
              <a:t>kaplan-meier</a:t>
            </a:r>
            <a:r>
              <a:rPr lang="en-GB" sz="1200" dirty="0"/>
              <a:t> of the ranks looks identical for both </a:t>
            </a:r>
            <a:r>
              <a:rPr lang="en-GB" sz="1200" dirty="0" err="1"/>
              <a:t>distibutions</a:t>
            </a:r>
            <a:r>
              <a:rPr lang="en-GB" sz="1200" dirty="0"/>
              <a:t>, as HR based on relative ranking not actual times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4"/>
          </p:nvPr>
        </p:nvSpPr>
        <p:spPr/>
        <p:txBody>
          <a:bodyPr/>
          <a:lstStyle/>
          <a:p>
            <a:fld id="{3C4F54F3-C349-4609-AFEE-01462D5C7942}" type="slidenum">
              <a:rPr lang="en-GB" smtClean="0"/>
              <a:pPr/>
              <a:t>9</a:t>
            </a:fld>
            <a:endParaRPr lang="en-GB" dirty="0"/>
          </a:p>
        </p:txBody>
      </p:sp>
      <p:sp>
        <p:nvSpPr>
          <p:cNvPr id="22" name="Title 21"/>
          <p:cNvSpPr>
            <a:spLocks noGrp="1"/>
          </p:cNvSpPr>
          <p:nvPr>
            <p:ph type="title"/>
          </p:nvPr>
        </p:nvSpPr>
        <p:spPr>
          <a:xfrm>
            <a:off x="237062" y="573206"/>
            <a:ext cx="8765651" cy="504000"/>
          </a:xfrm>
        </p:spPr>
        <p:txBody>
          <a:bodyPr/>
          <a:lstStyle/>
          <a:p>
            <a:r>
              <a:rPr lang="en-GB" dirty="0"/>
              <a:t>HR remains meaningful and the primary measure of effect</a:t>
            </a:r>
            <a:br>
              <a:rPr lang="en-GB" dirty="0"/>
            </a:br>
            <a:br>
              <a:rPr lang="en-GB" dirty="0"/>
            </a:br>
            <a:r>
              <a:rPr lang="en-GB" dirty="0"/>
              <a:t>But supplemental measures needed</a:t>
            </a:r>
            <a:br>
              <a:rPr lang="en-GB" dirty="0"/>
            </a:br>
            <a:br>
              <a:rPr lang="en-GB" dirty="0"/>
            </a:br>
            <a:r>
              <a:rPr lang="en-GB" dirty="0"/>
              <a:t>But what?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heme/theme1.xml><?xml version="1.0" encoding="utf-8"?>
<a:theme xmlns:a="http://schemas.openxmlformats.org/drawingml/2006/main" name="Blank">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66AAC869-5407-4D39-BB16-E22823B24132}" vid="{AD06286E-AFA6-4DD9-A9BE-70113439B706}"/>
    </a:ext>
  </a:extLst>
</a:theme>
</file>

<file path=ppt/theme/theme2.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66AAC869-5407-4D39-BB16-E22823B24132}" vid="{B987829B-142C-4AA9-9B37-5BB60DE300B9}"/>
    </a:ext>
  </a:extLst>
</a:theme>
</file>

<file path=ppt/theme/theme3.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66AAC869-5407-4D39-BB16-E22823B24132}" vid="{84B83029-B708-4CD2-BC8D-17C83F7B4BCB}"/>
    </a:ext>
  </a:extLst>
</a:theme>
</file>

<file path=ppt/theme/theme4.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66AAC869-5407-4D39-BB16-E22823B24132}" vid="{2274B52C-C093-4CC6-9444-91B80CA5CAE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886</TotalTime>
  <Words>2606</Words>
  <Application>Microsoft Office PowerPoint</Application>
  <PresentationFormat>On-screen Show (16:9)</PresentationFormat>
  <Paragraphs>374</Paragraphs>
  <Slides>33</Slides>
  <Notes>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2</vt:i4>
      </vt:variant>
      <vt:variant>
        <vt:lpstr>Slide Titles</vt:lpstr>
      </vt:variant>
      <vt:variant>
        <vt:i4>33</vt:i4>
      </vt:variant>
    </vt:vector>
  </HeadingPairs>
  <TitlesOfParts>
    <vt:vector size="44" baseType="lpstr">
      <vt:lpstr>Arial</vt:lpstr>
      <vt:lpstr>Arial Unicode MS</vt:lpstr>
      <vt:lpstr>Calibri</vt:lpstr>
      <vt:lpstr>StarSymbol</vt:lpstr>
      <vt:lpstr>Symbol</vt:lpstr>
      <vt:lpstr>Blank</vt:lpstr>
      <vt:lpstr>AZ Divider Slide Options</vt:lpstr>
      <vt:lpstr>AZ Divider Slide Options - Colours</vt:lpstr>
      <vt:lpstr>AZ General Master Slide Options</vt:lpstr>
      <vt:lpstr>Worksheet</vt:lpstr>
      <vt:lpstr>Equation</vt:lpstr>
      <vt:lpstr>Non-Proportional Hazards – So What?</vt:lpstr>
      <vt:lpstr>Justifiably huge excitement about a new class of agents</vt:lpstr>
      <vt:lpstr>One fundamental question:  is the hazard ratio (HR) interpretable in the presence of non-proportional hazards (NPH)?</vt:lpstr>
      <vt:lpstr>Is this any different to multicentre clinical trials?</vt:lpstr>
      <vt:lpstr>The HR estimated from a standard cox/log-rank is the average HR – with all events weighted equally</vt:lpstr>
      <vt:lpstr>For future reference: why.</vt:lpstr>
      <vt:lpstr>Ah but...</vt:lpstr>
      <vt:lpstr>However, regardless of proportionality .......</vt:lpstr>
      <vt:lpstr>HR remains meaningful and the primary measure of effect  But supplemental measures needed  But what?</vt:lpstr>
      <vt:lpstr>Medians normally used for absolute benefit,  yet we know they’re a lousy measure</vt:lpstr>
      <vt:lpstr>‘Landmark analyses’ – easy to understand but...</vt:lpstr>
      <vt:lpstr>What about mean survival</vt:lpstr>
      <vt:lpstr>Restricted Mean gaining popularity</vt:lpstr>
      <vt:lpstr>Mean restricted regardless of period of proportionality</vt:lpstr>
      <vt:lpstr>PowerPoint Presentation</vt:lpstr>
      <vt:lpstr>Can we make better use of parametric approaches?</vt:lpstr>
      <vt:lpstr>All of this very important: ASCO &amp; ESMO Value Framework:</vt:lpstr>
      <vt:lpstr>Impact on Trial Design</vt:lpstr>
      <vt:lpstr>Sizing with a delayed treatment effect – for future reference</vt:lpstr>
      <vt:lpstr>Example survival curves with T=0 and 2</vt:lpstr>
      <vt:lpstr>Adverse impact on power if delay is not accounted for</vt:lpstr>
      <vt:lpstr>Unlike PH, power dependent on maturity  </vt:lpstr>
      <vt:lpstr>An alternative approach to futility analyses maybe needed</vt:lpstr>
      <vt:lpstr>Log-rank test – can we do better?</vt:lpstr>
      <vt:lpstr>Yes</vt:lpstr>
      <vt:lpstr>But should we??</vt:lpstr>
      <vt:lpstr>How well do cure rate models work?</vt:lpstr>
      <vt:lpstr>Models will always provide an estimated cure fraction. But not necessarily the correct one!</vt:lpstr>
      <vt:lpstr>How long should we follow patients until we can be confident of estimated cure rate? </vt:lpstr>
      <vt:lpstr>Just finally – what’s the emerging picture in terms of presence of delayed effect?</vt:lpstr>
      <vt:lpstr>Careful how PFS curves are (mis?) interpreted</vt:lpstr>
      <vt:lpstr>Emerging OS data generally support delayed effect</vt:lpstr>
      <vt:lpstr>Non-Proportional Hazards – So What?</vt:lpstr>
    </vt:vector>
  </TitlesOfParts>
  <Company>AstraZeneca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Non-Proportional Hazards – So What?</dc:title>
  <dc:creator>m234537</dc:creator>
  <cp:keywords>16:9</cp:keywords>
  <dc:description>v1.0</dc:description>
  <cp:lastModifiedBy>Andy Stone</cp:lastModifiedBy>
  <cp:revision>59</cp:revision>
  <cp:lastPrinted>2015-02-23T14:12:16Z</cp:lastPrinted>
  <dcterms:created xsi:type="dcterms:W3CDTF">2016-04-07T09:19:36Z</dcterms:created>
  <dcterms:modified xsi:type="dcterms:W3CDTF">2016-06-29T19:19:44Z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